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17"/>
  </p:notesMasterIdLst>
  <p:handoutMasterIdLst>
    <p:handoutMasterId r:id="rId18"/>
  </p:handoutMasterIdLst>
  <p:sldIdLst>
    <p:sldId id="1349" r:id="rId2"/>
    <p:sldId id="1896" r:id="rId3"/>
    <p:sldId id="1906" r:id="rId4"/>
    <p:sldId id="1897" r:id="rId5"/>
    <p:sldId id="1902" r:id="rId6"/>
    <p:sldId id="1903" r:id="rId7"/>
    <p:sldId id="1904" r:id="rId8"/>
    <p:sldId id="1905" r:id="rId9"/>
    <p:sldId id="1911" r:id="rId10"/>
    <p:sldId id="1912" r:id="rId11"/>
    <p:sldId id="1913" r:id="rId12"/>
    <p:sldId id="1907" r:id="rId13"/>
    <p:sldId id="1908" r:id="rId14"/>
    <p:sldId id="1909" r:id="rId15"/>
    <p:sldId id="1910" r:id="rId1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000FF"/>
    <a:srgbClr val="00FFFF"/>
    <a:srgbClr val="33CC33"/>
    <a:srgbClr val="0099FF"/>
    <a:srgbClr val="FF6600"/>
    <a:srgbClr val="66FF66"/>
    <a:srgbClr val="FFFF99"/>
    <a:srgbClr val="000000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7CE84F3-28C3-443E-9E96-99CF82512B78}" styleName="어두운 스타일 1 - 강조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531" autoAdjust="0"/>
    <p:restoredTop sz="86763" autoAdjust="0"/>
  </p:normalViewPr>
  <p:slideViewPr>
    <p:cSldViewPr>
      <p:cViewPr>
        <p:scale>
          <a:sx n="100" d="100"/>
          <a:sy n="100" d="100"/>
        </p:scale>
        <p:origin x="2436" y="18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101" d="100"/>
          <a:sy n="101" d="100"/>
        </p:scale>
        <p:origin x="269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0EC659-480E-40EB-A904-F57BF059CCD7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날짜 개체 틀 5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A035B9-4255-4241-9803-61CB458D0EBE}" type="datetimeFigureOut">
              <a:rPr lang="ko-KR" altLang="en-US" smtClean="0"/>
              <a:t>2022-06-10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11982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B1148A-C857-436E-9EE4-3753EB480302}" type="datetimeFigureOut">
              <a:rPr lang="ko-KR" altLang="en-US" smtClean="0"/>
              <a:t>2022-06-10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BA3D1A-DBA6-4FE7-903C-57D26401F6F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55651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A3D1A-DBA6-4FE7-903C-57D26401F6F1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8188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A3D1A-DBA6-4FE7-903C-57D26401F6F1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14255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A3D1A-DBA6-4FE7-903C-57D26401F6F1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72125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A3D1A-DBA6-4FE7-903C-57D26401F6F1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8950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제목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 userDrawn="1"/>
        </p:nvSpPr>
        <p:spPr>
          <a:xfrm>
            <a:off x="1" y="0"/>
            <a:ext cx="9144000" cy="6873428"/>
          </a:xfrm>
          <a:prstGeom prst="rect">
            <a:avLst/>
          </a:prstGeom>
          <a:solidFill>
            <a:schemeClr val="bg1">
              <a:alpha val="8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13" name="그룹 12"/>
          <p:cNvGrpSpPr/>
          <p:nvPr userDrawn="1"/>
        </p:nvGrpSpPr>
        <p:grpSpPr>
          <a:xfrm>
            <a:off x="827584" y="1664800"/>
            <a:ext cx="5472608" cy="668588"/>
            <a:chOff x="827584" y="1664800"/>
            <a:chExt cx="4601312" cy="668588"/>
          </a:xfrm>
        </p:grpSpPr>
        <p:sp>
          <p:nvSpPr>
            <p:cNvPr id="14" name="직사각형 13"/>
            <p:cNvSpPr/>
            <p:nvPr userDrawn="1"/>
          </p:nvSpPr>
          <p:spPr>
            <a:xfrm>
              <a:off x="856896" y="1664800"/>
              <a:ext cx="4572000" cy="432048"/>
            </a:xfrm>
            <a:prstGeom prst="rect">
              <a:avLst/>
            </a:prstGeom>
            <a:noFill/>
            <a:ln w="50800" cap="rnd" cmpd="dbl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Ins="180000" anchor="ctr"/>
            <a:lstStyle/>
            <a:p>
              <a:pPr algn="l" eaLnBrk="1" latinLnBrk="0" hangingPunct="1"/>
              <a:r>
                <a:rPr lang="en-US" altLang="ko-KR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anose="020B0609020204030204" pitchFamily="49" charset="0"/>
                  <a:ea typeface="휴먼매직체" panose="02030504000101010101" pitchFamily="18" charset="-127"/>
                  <a:cs typeface="Consolas" panose="020B0609020204030204" pitchFamily="49" charset="0"/>
                </a:rPr>
                <a:t>Unity</a:t>
              </a:r>
              <a:r>
                <a:rPr lang="en-US" altLang="ko-KR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anose="020B0609020204030204" pitchFamily="49" charset="0"/>
                  <a:ea typeface="+mj-ea"/>
                  <a:cs typeface="Consolas" panose="020B0609020204030204" pitchFamily="49" charset="0"/>
                </a:rPr>
                <a:t> </a:t>
              </a:r>
              <a:r>
                <a:rPr lang="en-US" altLang="ko-KR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anose="020B0609020204030204" pitchFamily="49" charset="0"/>
                  <a:ea typeface="휴먼매직체" panose="02030504000101010101" pitchFamily="18" charset="-127"/>
                  <a:cs typeface="Consolas" panose="020B0609020204030204" pitchFamily="49" charset="0"/>
                </a:rPr>
                <a:t>2DGame</a:t>
              </a:r>
              <a:r>
                <a:rPr lang="ko-KR" altLang="en-US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anose="020B0609020204030204" pitchFamily="49" charset="0"/>
                  <a:ea typeface="휴먼매직체" panose="02030504000101010101" pitchFamily="18" charset="-127"/>
                  <a:cs typeface="Consolas" panose="020B0609020204030204" pitchFamily="49" charset="0"/>
                </a:rPr>
                <a:t> </a:t>
              </a:r>
              <a:r>
                <a:rPr lang="en-US" altLang="ko-KR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anose="020B0609020204030204" pitchFamily="49" charset="0"/>
                  <a:ea typeface="휴먼매직체" panose="02030504000101010101" pitchFamily="18" charset="-127"/>
                  <a:cs typeface="Consolas" panose="020B0609020204030204" pitchFamily="49" charset="0"/>
                </a:rPr>
                <a:t>Development</a:t>
              </a:r>
              <a:endParaRPr kumimoji="0" lang="en-US" altLang="ko-K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휴먼매직체" panose="02030504000101010101" pitchFamily="18" charset="-127"/>
                <a:cs typeface="Consolas" panose="020B0609020204030204" pitchFamily="49" charset="0"/>
              </a:endParaRPr>
            </a:p>
          </p:txBody>
        </p:sp>
        <p:sp>
          <p:nvSpPr>
            <p:cNvPr id="15" name="직사각형 14"/>
            <p:cNvSpPr/>
            <p:nvPr userDrawn="1"/>
          </p:nvSpPr>
          <p:spPr>
            <a:xfrm>
              <a:off x="827584" y="1757388"/>
              <a:ext cx="36000" cy="576000"/>
            </a:xfrm>
            <a:prstGeom prst="rect">
              <a:avLst/>
            </a:prstGeom>
            <a:solidFill>
              <a:schemeClr val="tx1"/>
            </a:solidFill>
            <a:ln w="50800" cap="rnd" cmpd="dbl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 algn="ctr" latinLnBrk="0"/>
              <a:endParaRPr kumimoji="0" 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16" name="직사각형 15"/>
          <p:cNvSpPr/>
          <p:nvPr userDrawn="1"/>
        </p:nvSpPr>
        <p:spPr>
          <a:xfrm>
            <a:off x="0" y="6597352"/>
            <a:ext cx="9144001" cy="2606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olas" panose="020B0609020204030204" pitchFamily="49" charset="0"/>
                <a:ea typeface="휴먼매직체" panose="02030504000101010101" pitchFamily="18" charset="-127"/>
                <a:cs typeface="Consolas" panose="020B0609020204030204" pitchFamily="49" charset="0"/>
              </a:rPr>
              <a:t>Copyright 2016. Jung-</a:t>
            </a:r>
            <a:r>
              <a:rPr kumimoji="0" lang="en-US" altLang="ko-KR" sz="1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olas" panose="020B0609020204030204" pitchFamily="49" charset="0"/>
                <a:ea typeface="휴먼매직체" panose="02030504000101010101" pitchFamily="18" charset="-127"/>
                <a:cs typeface="Consolas" panose="020B0609020204030204" pitchFamily="49" charset="0"/>
              </a:rPr>
              <a:t>Woon</a:t>
            </a:r>
            <a:r>
              <a:rPr kumimoji="0" lang="en-US" altLang="ko-KR" sz="1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olas" panose="020B0609020204030204" pitchFamily="49" charset="0"/>
                <a:ea typeface="휴먼매직체" panose="02030504000101010101" pitchFamily="18" charset="-127"/>
                <a:cs typeface="Consolas" panose="020B0609020204030204" pitchFamily="49" charset="0"/>
              </a:rPr>
              <a:t> </a:t>
            </a:r>
            <a:r>
              <a:rPr kumimoji="0" lang="en-US" altLang="ko-KR" sz="1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olas" panose="020B0609020204030204" pitchFamily="49" charset="0"/>
                <a:ea typeface="휴먼매직체" panose="02030504000101010101" pitchFamily="18" charset="-127"/>
                <a:cs typeface="Consolas" panose="020B0609020204030204" pitchFamily="49" charset="0"/>
              </a:rPr>
              <a:t>Ko</a:t>
            </a:r>
            <a:r>
              <a:rPr kumimoji="0" lang="en-US" altLang="ko-KR" sz="1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olas" panose="020B0609020204030204" pitchFamily="49" charset="0"/>
                <a:ea typeface="휴먼매직체" panose="02030504000101010101" pitchFamily="18" charset="-127"/>
                <a:cs typeface="Consolas" panose="020B0609020204030204" pitchFamily="49" charset="0"/>
              </a:rPr>
              <a:t>. All rights reserved. All contents cannot be copied without permission</a:t>
            </a:r>
            <a:endParaRPr kumimoji="0" lang="ko-KR" altLang="en-US" sz="1000" b="1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olas" panose="020B0609020204030204" pitchFamily="49" charset="0"/>
              <a:ea typeface="휴먼매직체" panose="02030504000101010101" pitchFamily="18" charset="-127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8132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목차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 userDrawn="1"/>
        </p:nvSpPr>
        <p:spPr>
          <a:xfrm>
            <a:off x="0" y="0"/>
            <a:ext cx="1619672" cy="685800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 userDrawn="1"/>
        </p:nvSpPr>
        <p:spPr>
          <a:xfrm>
            <a:off x="269776" y="3177012"/>
            <a:ext cx="1080120" cy="5039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i="1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휴먼편지체" panose="02030504000101010101" pitchFamily="18" charset="-127"/>
              </a:rPr>
              <a:t>Index</a:t>
            </a:r>
            <a:endParaRPr lang="ko-KR" altLang="en-US" sz="2400" b="1" i="1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휴먼편지체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41798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목차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 userDrawn="1"/>
        </p:nvSpPr>
        <p:spPr>
          <a:xfrm>
            <a:off x="0" y="834802"/>
            <a:ext cx="9144000" cy="1512168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43785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용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ABBFDF1D-2103-4B89-89C4-4DC8644019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68641" cy="768641"/>
          </a:xfrm>
          <a:prstGeom prst="rect">
            <a:avLst/>
          </a:prstGeom>
        </p:spPr>
      </p:pic>
      <p:sp>
        <p:nvSpPr>
          <p:cNvPr id="10" name="제목 개체 틀 21">
            <a:extLst>
              <a:ext uri="{FF2B5EF4-FFF2-40B4-BE49-F238E27FC236}">
                <a16:creationId xmlns:a16="http://schemas.microsoft.com/office/drawing/2014/main" id="{9ACE679A-724E-439E-8603-20E410121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642" y="0"/>
            <a:ext cx="8375357" cy="692696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kumimoji="0" lang="ko-KR" altLang="en-US" dirty="0"/>
              <a:t>마스터 제목 스타일 편집</a:t>
            </a:r>
            <a:endParaRPr kumimoji="0" lang="en-US" dirty="0"/>
          </a:p>
        </p:txBody>
      </p:sp>
      <p:sp>
        <p:nvSpPr>
          <p:cNvPr id="11" name="텍스트 개체 틀 12">
            <a:extLst>
              <a:ext uri="{FF2B5EF4-FFF2-40B4-BE49-F238E27FC236}">
                <a16:creationId xmlns:a16="http://schemas.microsoft.com/office/drawing/2014/main" id="{0D42E4D2-C21B-463A-AEEC-5A386DCED9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808" y="979134"/>
            <a:ext cx="8466288" cy="5672572"/>
          </a:xfrm>
          <a:prstGeom prst="rect">
            <a:avLst/>
          </a:prstGeom>
        </p:spPr>
        <p:txBody>
          <a:bodyPr vert="horz">
            <a:normAutofit/>
          </a:bodyPr>
          <a:lstStyle>
            <a:lvl1pPr>
              <a:defRPr>
                <a:latin typeface="+mn-ea"/>
                <a:ea typeface="+mn-ea"/>
              </a:defRPr>
            </a:lvl1pPr>
            <a:lvl2pPr>
              <a:defRPr>
                <a:latin typeface="+mn-ea"/>
                <a:ea typeface="+mn-ea"/>
              </a:defRPr>
            </a:lvl2pPr>
            <a:lvl3pPr>
              <a:defRPr>
                <a:latin typeface="+mn-ea"/>
                <a:ea typeface="+mn-ea"/>
              </a:defRPr>
            </a:lvl3pPr>
            <a:lvl4pPr>
              <a:defRPr>
                <a:latin typeface="+mn-ea"/>
                <a:ea typeface="+mn-ea"/>
              </a:defRPr>
            </a:lvl4pPr>
            <a:lvl5pPr>
              <a:defRPr>
                <a:latin typeface="+mn-ea"/>
                <a:ea typeface="+mn-ea"/>
              </a:defRPr>
            </a:lvl5pPr>
          </a:lstStyle>
          <a:p>
            <a:pPr lvl="0" eaLnBrk="1" latinLnBrk="0" hangingPunct="1"/>
            <a:r>
              <a:rPr kumimoji="0" lang="en-US" altLang="ko-KR" dirty="0"/>
              <a:t>1</a:t>
            </a:r>
            <a:endParaRPr kumimoji="0" lang="ko-KR" altLang="en-US" dirty="0"/>
          </a:p>
          <a:p>
            <a:pPr lvl="1" eaLnBrk="1" latinLnBrk="0" hangingPunct="1"/>
            <a:r>
              <a:rPr kumimoji="0" lang="en-US" altLang="ko-KR" dirty="0"/>
              <a:t>2</a:t>
            </a:r>
            <a:endParaRPr kumimoji="0" lang="ko-KR" altLang="en-US" dirty="0"/>
          </a:p>
          <a:p>
            <a:pPr lvl="2" eaLnBrk="1" latinLnBrk="0" hangingPunct="1"/>
            <a:r>
              <a:rPr kumimoji="0" lang="en-US" altLang="ko-KR" dirty="0"/>
              <a:t>3</a:t>
            </a:r>
            <a:endParaRPr kumimoji="0" lang="ko-KR" altLang="en-US" dirty="0"/>
          </a:p>
          <a:p>
            <a:pPr lvl="3" eaLnBrk="1" latinLnBrk="0" hangingPunct="1"/>
            <a:r>
              <a:rPr kumimoji="0" lang="en-US" altLang="ko-KR" dirty="0"/>
              <a:t>4</a:t>
            </a:r>
            <a:endParaRPr kumimoji="0" lang="ko-KR" altLang="en-US" dirty="0"/>
          </a:p>
          <a:p>
            <a:pPr lvl="4" eaLnBrk="1" latinLnBrk="0" hangingPunct="1"/>
            <a:r>
              <a:rPr kumimoji="0" lang="en-US" altLang="ko-KR" dirty="0"/>
              <a:t>5</a:t>
            </a:r>
            <a:endParaRPr kumimoji="0" lang="en-US" dirty="0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7461245D-7EFE-46B5-B726-4F715A365EB1}"/>
              </a:ext>
            </a:extLst>
          </p:cNvPr>
          <p:cNvSpPr/>
          <p:nvPr userDrawn="1"/>
        </p:nvSpPr>
        <p:spPr>
          <a:xfrm>
            <a:off x="768643" y="696636"/>
            <a:ext cx="8375357" cy="72008"/>
          </a:xfrm>
          <a:prstGeom prst="rect">
            <a:avLst/>
          </a:prstGeom>
          <a:solidFill>
            <a:srgbClr val="C7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05847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개체 틀 21">
            <a:extLst>
              <a:ext uri="{FF2B5EF4-FFF2-40B4-BE49-F238E27FC236}">
                <a16:creationId xmlns:a16="http://schemas.microsoft.com/office/drawing/2014/main" id="{18EEB534-1F1D-4FDC-B1B7-8294B3F2A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635" y="0"/>
            <a:ext cx="8447365" cy="696636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ko-KR" altLang="en-US" dirty="0"/>
              <a:t>마스터 제목 스타일 편집</a:t>
            </a:r>
            <a:endParaRPr kumimoji="0" lang="en-US" dirty="0"/>
          </a:p>
        </p:txBody>
      </p:sp>
      <p:sp>
        <p:nvSpPr>
          <p:cNvPr id="10" name="텍스트 개체 틀 12">
            <a:extLst>
              <a:ext uri="{FF2B5EF4-FFF2-40B4-BE49-F238E27FC236}">
                <a16:creationId xmlns:a16="http://schemas.microsoft.com/office/drawing/2014/main" id="{54ECA89A-4863-491F-A461-1A6F787A8E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0550" y="987654"/>
            <a:ext cx="8402250" cy="560754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altLang="ko-KR" dirty="0"/>
              <a:t>1</a:t>
            </a:r>
            <a:endParaRPr kumimoji="0" lang="ko-KR" altLang="en-US" dirty="0"/>
          </a:p>
          <a:p>
            <a:pPr lvl="1" eaLnBrk="1" latinLnBrk="0" hangingPunct="1"/>
            <a:r>
              <a:rPr kumimoji="0" lang="en-US" altLang="ko-KR" dirty="0"/>
              <a:t>2</a:t>
            </a:r>
            <a:endParaRPr kumimoji="0" lang="ko-KR" altLang="en-US" dirty="0"/>
          </a:p>
          <a:p>
            <a:pPr lvl="2" eaLnBrk="1" latinLnBrk="0" hangingPunct="1"/>
            <a:r>
              <a:rPr kumimoji="0" lang="en-US" altLang="ko-KR" dirty="0"/>
              <a:t>3</a:t>
            </a:r>
            <a:endParaRPr kumimoji="0" lang="ko-KR" altLang="en-US" dirty="0"/>
          </a:p>
          <a:p>
            <a:pPr lvl="3" eaLnBrk="1" latinLnBrk="0" hangingPunct="1"/>
            <a:r>
              <a:rPr kumimoji="0" lang="en-US" altLang="ko-KR" dirty="0"/>
              <a:t>4</a:t>
            </a:r>
            <a:endParaRPr kumimoji="0" lang="ko-KR" altLang="en-US" dirty="0"/>
          </a:p>
          <a:p>
            <a:pPr lvl="4" eaLnBrk="1" latinLnBrk="0" hangingPunct="1"/>
            <a:r>
              <a:rPr kumimoji="0" lang="en-US" altLang="ko-KR" dirty="0"/>
              <a:t>5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949170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</p:sldLayoutIdLst>
  <p:txStyles>
    <p:titleStyle>
      <a:lvl1pPr algn="l" rtl="0" eaLnBrk="1" latinLnBrk="1" hangingPunct="1">
        <a:spcBef>
          <a:spcPct val="0"/>
        </a:spcBef>
        <a:buNone/>
        <a:defRPr kumimoji="0" lang="en-US" altLang="en-US" sz="3200" b="1" kern="12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ea"/>
          <a:ea typeface="+mn-ea"/>
          <a:cs typeface="+mj-cs"/>
        </a:defRPr>
      </a:lvl1pPr>
    </p:titleStyle>
    <p:bodyStyle>
      <a:lvl1pPr marL="320040" indent="-320040" algn="l" rtl="0" eaLnBrk="1" latinLnBrk="1" hangingPunct="1">
        <a:lnSpc>
          <a:spcPct val="120000"/>
        </a:lnSpc>
        <a:spcBef>
          <a:spcPts val="700"/>
        </a:spcBef>
        <a:buClr>
          <a:srgbClr val="C00000"/>
        </a:buClr>
        <a:buSzPct val="60000"/>
        <a:buFont typeface="맑은 고딕" panose="020B0503020000020004" pitchFamily="50" charset="-127"/>
        <a:buChar char="■"/>
        <a:defRPr kumimoji="0" sz="2400" b="1" kern="1200">
          <a:solidFill>
            <a:schemeClr val="bg1"/>
          </a:solidFill>
          <a:latin typeface="+mn-ea"/>
          <a:ea typeface="+mn-ea"/>
          <a:cs typeface="+mn-cs"/>
        </a:defRPr>
      </a:lvl1pPr>
      <a:lvl2pPr marL="612000" indent="-274320" algn="l" rtl="0" eaLnBrk="1" latinLnBrk="1" hangingPunct="1">
        <a:lnSpc>
          <a:spcPct val="120000"/>
        </a:lnSpc>
        <a:spcBef>
          <a:spcPts val="550"/>
        </a:spcBef>
        <a:buClr>
          <a:srgbClr val="FFC000"/>
        </a:buClr>
        <a:buSzPct val="60000"/>
        <a:buFont typeface="맑은 고딕" panose="020B0503020000020004" pitchFamily="50" charset="-127"/>
        <a:buChar char="■"/>
        <a:defRPr kumimoji="0" sz="1800" kern="1200">
          <a:solidFill>
            <a:schemeClr val="bg1"/>
          </a:solidFill>
          <a:latin typeface="+mn-ea"/>
          <a:ea typeface="+mn-ea"/>
          <a:cs typeface="+mn-cs"/>
        </a:defRPr>
      </a:lvl2pPr>
      <a:lvl3pPr marL="828000" indent="-228600" algn="l" rtl="0" eaLnBrk="1" latinLnBrk="1" hangingPunct="1">
        <a:lnSpc>
          <a:spcPct val="120000"/>
        </a:lnSpc>
        <a:spcBef>
          <a:spcPts val="500"/>
        </a:spcBef>
        <a:buClr>
          <a:srgbClr val="00FF00"/>
        </a:buClr>
        <a:buSzPct val="60000"/>
        <a:buFont typeface="맑은 고딕" panose="020B0503020000020004" pitchFamily="50" charset="-127"/>
        <a:buChar char="□"/>
        <a:defRPr kumimoji="0" sz="1600" kern="1200">
          <a:solidFill>
            <a:schemeClr val="bg1"/>
          </a:solidFill>
          <a:latin typeface="+mn-ea"/>
          <a:ea typeface="+mn-ea"/>
          <a:cs typeface="+mn-cs"/>
        </a:defRPr>
      </a:lvl3pPr>
      <a:lvl4pPr marL="1080000" indent="-228600" algn="l" rtl="0" eaLnBrk="1" latinLnBrk="1" hangingPunct="1">
        <a:lnSpc>
          <a:spcPct val="120000"/>
        </a:lnSpc>
        <a:spcBef>
          <a:spcPts val="400"/>
        </a:spcBef>
        <a:buClr>
          <a:srgbClr val="FFFF00"/>
        </a:buClr>
        <a:buSzPct val="60000"/>
        <a:buFont typeface="맑은 고딕" panose="020B0503020000020004" pitchFamily="50" charset="-127"/>
        <a:buChar char="□"/>
        <a:defRPr kumimoji="0" sz="1400" kern="1200">
          <a:solidFill>
            <a:schemeClr val="bg1"/>
          </a:solidFill>
          <a:latin typeface="+mn-ea"/>
          <a:ea typeface="+mn-ea"/>
          <a:cs typeface="+mn-cs"/>
        </a:defRPr>
      </a:lvl4pPr>
      <a:lvl5pPr marL="1296000" indent="-228600" algn="l" rtl="0" eaLnBrk="1" latinLnBrk="1" hangingPunct="1">
        <a:lnSpc>
          <a:spcPct val="120000"/>
        </a:lnSpc>
        <a:spcBef>
          <a:spcPts val="400"/>
        </a:spcBef>
        <a:buClr>
          <a:srgbClr val="00B0F0"/>
        </a:buClr>
        <a:buSzPct val="60000"/>
        <a:buFont typeface="맑은 고딕" panose="020B0503020000020004" pitchFamily="50" charset="-127"/>
        <a:buChar char="□"/>
        <a:defRPr kumimoji="0" sz="1200" kern="1200">
          <a:solidFill>
            <a:schemeClr val="bg1"/>
          </a:solidFill>
          <a:latin typeface="+mn-ea"/>
          <a:ea typeface="+mn-ea"/>
          <a:cs typeface="+mn-cs"/>
        </a:defRPr>
      </a:lvl5pPr>
      <a:lvl6pPr marL="2103120" indent="-228600" algn="l" rtl="0" eaLnBrk="1" latinLnBrk="1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1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1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1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e112.synology.me/file/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3307"/>
            <a:ext cx="9144001" cy="5944693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온라인 </a:t>
            </a:r>
            <a:r>
              <a:rPr lang="ko-KR" altLang="en-US" dirty="0" err="1"/>
              <a:t>과제전</a:t>
            </a:r>
            <a:r>
              <a:rPr lang="ko-KR" altLang="en-US" dirty="0"/>
              <a:t> </a:t>
            </a:r>
            <a:r>
              <a:rPr lang="ko-KR" altLang="en-US" dirty="0" smtClean="0"/>
              <a:t>작품 업로드 방법</a:t>
            </a:r>
            <a:r>
              <a:rPr lang="en-US" altLang="ko-KR" dirty="0" smtClean="0"/>
              <a:t>(</a:t>
            </a:r>
            <a:r>
              <a:rPr lang="ko-KR" altLang="en-US" dirty="0" smtClean="0"/>
              <a:t>학생용</a:t>
            </a:r>
            <a:r>
              <a:rPr lang="en-US" altLang="ko-KR" dirty="0" smtClean="0"/>
              <a:t>)</a:t>
            </a:r>
            <a:endParaRPr lang="ko-KR" altLang="en-US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7" name="모서리가 둥근 직사각형 10">
            <a:extLst>
              <a:ext uri="{FF2B5EF4-FFF2-40B4-BE49-F238E27FC236}">
                <a16:creationId xmlns:a16="http://schemas.microsoft.com/office/drawing/2014/main" id="{D7F2DC7A-951F-4CC5-B877-E0B908A92827}"/>
              </a:ext>
            </a:extLst>
          </p:cNvPr>
          <p:cNvSpPr/>
          <p:nvPr/>
        </p:nvSpPr>
        <p:spPr>
          <a:xfrm>
            <a:off x="2627784" y="3140968"/>
            <a:ext cx="1944216" cy="536352"/>
          </a:xfrm>
          <a:prstGeom prst="roundRect">
            <a:avLst>
              <a:gd name="adj" fmla="val 146"/>
            </a:avLst>
          </a:prstGeom>
          <a:noFill/>
          <a:ln w="381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ko-KR" altLang="en-US" sz="1600" b="1" dirty="0">
              <a:solidFill>
                <a:schemeClr val="bg1"/>
              </a:solidFill>
              <a:latin typeface="+mn-ea"/>
              <a:cs typeface="Segoe UI" panose="020B0502040204020203" pitchFamily="34" charset="0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611560" y="3193120"/>
            <a:ext cx="1800200" cy="43204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학습자 모드 클릭</a:t>
            </a:r>
            <a:endParaRPr lang="ko-KR" altLang="en-US" sz="1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774824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64704"/>
            <a:ext cx="9147600" cy="6093296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온라인 </a:t>
            </a:r>
            <a:r>
              <a:rPr lang="ko-KR" altLang="en-US" dirty="0" err="1"/>
              <a:t>과제전</a:t>
            </a:r>
            <a:r>
              <a:rPr lang="ko-KR" altLang="en-US" dirty="0"/>
              <a:t> 작품 업로드 방법</a:t>
            </a:r>
            <a:r>
              <a:rPr lang="en-US" altLang="ko-KR" dirty="0"/>
              <a:t>(</a:t>
            </a:r>
            <a:r>
              <a:rPr lang="ko-KR" altLang="en-US" dirty="0"/>
              <a:t>학생용</a:t>
            </a:r>
            <a:r>
              <a:rPr lang="en-US" altLang="ko-KR" dirty="0"/>
              <a:t>)</a:t>
            </a:r>
            <a:endParaRPr lang="ko-KR" altLang="en-US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10" name="모서리가 둥근 직사각형 10">
            <a:extLst>
              <a:ext uri="{FF2B5EF4-FFF2-40B4-BE49-F238E27FC236}">
                <a16:creationId xmlns:a16="http://schemas.microsoft.com/office/drawing/2014/main" id="{37A713BB-D01C-487B-813E-D46704F38E86}"/>
              </a:ext>
            </a:extLst>
          </p:cNvPr>
          <p:cNvSpPr/>
          <p:nvPr/>
        </p:nvSpPr>
        <p:spPr>
          <a:xfrm>
            <a:off x="899592" y="2951536"/>
            <a:ext cx="585882" cy="185934"/>
          </a:xfrm>
          <a:prstGeom prst="roundRect">
            <a:avLst>
              <a:gd name="adj" fmla="val 146"/>
            </a:avLst>
          </a:prstGeom>
          <a:noFill/>
          <a:ln w="381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ko-KR" altLang="en-US" sz="1600" b="1" dirty="0">
              <a:solidFill>
                <a:schemeClr val="bg1"/>
              </a:solidFill>
              <a:latin typeface="+mn-ea"/>
              <a:cs typeface="Segoe UI" panose="020B0502040204020203" pitchFamily="34" charset="0"/>
            </a:endParaRPr>
          </a:p>
        </p:txBody>
      </p:sp>
      <p:sp>
        <p:nvSpPr>
          <p:cNvPr id="12" name="모서리가 둥근 직사각형 10">
            <a:extLst>
              <a:ext uri="{FF2B5EF4-FFF2-40B4-BE49-F238E27FC236}">
                <a16:creationId xmlns:a16="http://schemas.microsoft.com/office/drawing/2014/main" id="{FEFF88E5-B8A9-4165-B2F2-BA54B64C2758}"/>
              </a:ext>
            </a:extLst>
          </p:cNvPr>
          <p:cNvSpPr/>
          <p:nvPr/>
        </p:nvSpPr>
        <p:spPr>
          <a:xfrm>
            <a:off x="2502250" y="2951536"/>
            <a:ext cx="786819" cy="196862"/>
          </a:xfrm>
          <a:prstGeom prst="roundRect">
            <a:avLst>
              <a:gd name="adj" fmla="val 146"/>
            </a:avLst>
          </a:prstGeom>
          <a:noFill/>
          <a:ln w="381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ko-KR" altLang="en-US" sz="1600" b="1" dirty="0">
              <a:solidFill>
                <a:schemeClr val="bg1"/>
              </a:solidFill>
              <a:latin typeface="+mn-ea"/>
              <a:cs typeface="Segoe UI" panose="020B0502040204020203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E1E8D30-6626-4C51-84D2-A5F11C094C15}"/>
              </a:ext>
            </a:extLst>
          </p:cNvPr>
          <p:cNvSpPr txBox="1"/>
          <p:nvPr/>
        </p:nvSpPr>
        <p:spPr>
          <a:xfrm>
            <a:off x="1421904" y="3681835"/>
            <a:ext cx="3366120" cy="2334393"/>
          </a:xfrm>
          <a:prstGeom prst="rect">
            <a:avLst/>
          </a:prstGeom>
          <a:solidFill>
            <a:schemeClr val="tx1"/>
          </a:solidFill>
          <a:ln w="381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000" b="1">
                <a:solidFill>
                  <a:schemeClr val="bg1"/>
                </a:solidFill>
                <a:latin typeface="+mn-ea"/>
                <a:cs typeface="Segoe UI" panose="020B0502040204020203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lnSpc>
                <a:spcPct val="100000"/>
              </a:lnSpc>
            </a:pPr>
            <a:r>
              <a:rPr lang="ko-KR" altLang="en-US" sz="1600" u="sng" dirty="0" smtClean="0">
                <a:solidFill>
                  <a:srgbClr val="00FF00"/>
                </a:solidFill>
              </a:rPr>
              <a:t>★</a:t>
            </a:r>
            <a:r>
              <a:rPr lang="en-US" altLang="ko-KR" sz="1600" u="sng" dirty="0" smtClean="0">
                <a:solidFill>
                  <a:srgbClr val="00FF00"/>
                </a:solidFill>
              </a:rPr>
              <a:t>PDF</a:t>
            </a:r>
            <a:r>
              <a:rPr lang="ko-KR" altLang="en-US" sz="1600" u="sng" dirty="0">
                <a:solidFill>
                  <a:srgbClr val="00FF00"/>
                </a:solidFill>
              </a:rPr>
              <a:t>파일인 </a:t>
            </a:r>
            <a:r>
              <a:rPr lang="ko-KR" altLang="en-US" sz="1600" u="sng" dirty="0" smtClean="0">
                <a:solidFill>
                  <a:srgbClr val="00FF00"/>
                </a:solidFill>
              </a:rPr>
              <a:t>경우★</a:t>
            </a:r>
            <a:endParaRPr lang="en-US" altLang="ko-KR" sz="1600" u="sng" dirty="0" smtClean="0">
              <a:solidFill>
                <a:srgbClr val="00FF00"/>
              </a:solidFill>
            </a:endParaRPr>
          </a:p>
          <a:p>
            <a:pPr>
              <a:lnSpc>
                <a:spcPct val="100000"/>
              </a:lnSpc>
            </a:pPr>
            <a:endParaRPr lang="en-US" altLang="ko-KR" sz="1300" b="0" dirty="0" smtClean="0"/>
          </a:p>
          <a:p>
            <a:pPr>
              <a:lnSpc>
                <a:spcPct val="100000"/>
              </a:lnSpc>
            </a:pPr>
            <a:r>
              <a:rPr lang="en-US" altLang="ko-KR" sz="1300" b="0" dirty="0"/>
              <a:t>1. </a:t>
            </a:r>
            <a:r>
              <a:rPr lang="en-US" altLang="ko-KR" sz="1300" b="0" dirty="0">
                <a:solidFill>
                  <a:srgbClr val="FF0000"/>
                </a:solidFill>
              </a:rPr>
              <a:t>[</a:t>
            </a:r>
            <a:r>
              <a:rPr lang="ko-KR" altLang="en-US" sz="1300" b="0" dirty="0">
                <a:solidFill>
                  <a:srgbClr val="FF0000"/>
                </a:solidFill>
              </a:rPr>
              <a:t>파일 선택</a:t>
            </a:r>
            <a:r>
              <a:rPr lang="en-US" altLang="ko-KR" sz="1300" b="0" dirty="0">
                <a:solidFill>
                  <a:srgbClr val="FF0000"/>
                </a:solidFill>
              </a:rPr>
              <a:t>]</a:t>
            </a:r>
            <a:r>
              <a:rPr lang="ko-KR" altLang="en-US" sz="1300" b="0" dirty="0">
                <a:solidFill>
                  <a:srgbClr val="FF0000"/>
                </a:solidFill>
              </a:rPr>
              <a:t> </a:t>
            </a:r>
            <a:r>
              <a:rPr lang="ko-KR" altLang="en-US" sz="1300" b="0" dirty="0"/>
              <a:t>클릭</a:t>
            </a:r>
            <a:endParaRPr lang="en-US" altLang="ko-KR" sz="1300" b="0" dirty="0"/>
          </a:p>
          <a:p>
            <a:pPr>
              <a:lnSpc>
                <a:spcPct val="100000"/>
              </a:lnSpc>
            </a:pPr>
            <a:r>
              <a:rPr lang="en-US" altLang="ko-KR" sz="1300" b="0" dirty="0"/>
              <a:t>2. </a:t>
            </a:r>
            <a:r>
              <a:rPr lang="ko-KR" altLang="en-US" sz="1300" b="0" dirty="0"/>
              <a:t>업로드 할 과제물 선택</a:t>
            </a:r>
            <a:endParaRPr lang="en-US" altLang="ko-KR" sz="1300" b="0" dirty="0"/>
          </a:p>
          <a:p>
            <a:pPr>
              <a:lnSpc>
                <a:spcPct val="100000"/>
              </a:lnSpc>
            </a:pPr>
            <a:r>
              <a:rPr lang="en-US" altLang="ko-KR" sz="1300" b="0" dirty="0"/>
              <a:t>3. </a:t>
            </a:r>
            <a:r>
              <a:rPr lang="en-US" altLang="ko-KR" sz="1300" b="0" dirty="0">
                <a:solidFill>
                  <a:srgbClr val="FF0000"/>
                </a:solidFill>
              </a:rPr>
              <a:t>[</a:t>
            </a:r>
            <a:r>
              <a:rPr lang="ko-KR" altLang="en-US" sz="1300" b="0" dirty="0" smtClean="0">
                <a:solidFill>
                  <a:srgbClr val="FF0000"/>
                </a:solidFill>
              </a:rPr>
              <a:t>업로드</a:t>
            </a:r>
            <a:r>
              <a:rPr lang="en-US" altLang="ko-KR" sz="1300" b="0" dirty="0" smtClean="0">
                <a:solidFill>
                  <a:srgbClr val="FF0000"/>
                </a:solidFill>
              </a:rPr>
              <a:t>(upload)]</a:t>
            </a:r>
            <a:r>
              <a:rPr lang="ko-KR" altLang="en-US" sz="1300" b="0" dirty="0" smtClean="0">
                <a:solidFill>
                  <a:srgbClr val="FF0000"/>
                </a:solidFill>
              </a:rPr>
              <a:t> </a:t>
            </a:r>
            <a:r>
              <a:rPr lang="ko-KR" altLang="en-US" sz="1300" b="0" dirty="0" smtClean="0"/>
              <a:t> 클릭</a:t>
            </a:r>
            <a:endParaRPr lang="en-US" altLang="ko-KR" sz="1300" b="0" dirty="0" smtClean="0"/>
          </a:p>
          <a:p>
            <a:pPr>
              <a:lnSpc>
                <a:spcPct val="100000"/>
              </a:lnSpc>
            </a:pPr>
            <a:r>
              <a:rPr lang="en-US" altLang="ko-KR" sz="1300" b="0" dirty="0" smtClean="0"/>
              <a:t>4. </a:t>
            </a:r>
            <a:r>
              <a:rPr lang="en-US" altLang="ko-KR" sz="1300" b="0" dirty="0" smtClean="0">
                <a:solidFill>
                  <a:srgbClr val="0000FF"/>
                </a:solidFill>
              </a:rPr>
              <a:t>[PDF </a:t>
            </a:r>
            <a:r>
              <a:rPr lang="ko-KR" altLang="en-US" sz="1300" b="0" dirty="0" smtClean="0">
                <a:solidFill>
                  <a:srgbClr val="0000FF"/>
                </a:solidFill>
              </a:rPr>
              <a:t>업로드</a:t>
            </a:r>
            <a:r>
              <a:rPr lang="en-US" altLang="ko-KR" sz="1300" b="0" dirty="0" smtClean="0">
                <a:solidFill>
                  <a:srgbClr val="0000FF"/>
                </a:solidFill>
              </a:rPr>
              <a:t>(upload)] </a:t>
            </a:r>
            <a:r>
              <a:rPr lang="ko-KR" altLang="en-US" sz="1300" b="0" dirty="0" smtClean="0"/>
              <a:t>클릭</a:t>
            </a:r>
            <a:endParaRPr lang="en-US" altLang="ko-KR" sz="1300" b="0" dirty="0" smtClean="0"/>
          </a:p>
          <a:p>
            <a:pPr>
              <a:lnSpc>
                <a:spcPct val="100000"/>
              </a:lnSpc>
            </a:pPr>
            <a:r>
              <a:rPr lang="en-US" altLang="ko-KR" sz="1300" b="0" dirty="0" smtClean="0"/>
              <a:t>5. [Select PDF] &gt; </a:t>
            </a:r>
            <a:r>
              <a:rPr lang="ko-KR" altLang="en-US" sz="1300" b="0" dirty="0" smtClean="0"/>
              <a:t>과제물 선택</a:t>
            </a:r>
            <a:endParaRPr lang="en-US" altLang="ko-KR" sz="1300" b="0" dirty="0" smtClean="0"/>
          </a:p>
          <a:p>
            <a:pPr>
              <a:lnSpc>
                <a:spcPct val="100000"/>
              </a:lnSpc>
            </a:pPr>
            <a:r>
              <a:rPr lang="en-US" altLang="ko-KR" sz="1300" b="0" dirty="0" smtClean="0"/>
              <a:t>6. </a:t>
            </a:r>
            <a:r>
              <a:rPr lang="en-US" altLang="ko-KR" sz="1300" b="0" dirty="0" smtClean="0">
                <a:solidFill>
                  <a:srgbClr val="00FF00"/>
                </a:solidFill>
              </a:rPr>
              <a:t>[Previous/Next]</a:t>
            </a:r>
            <a:r>
              <a:rPr lang="ko-KR" altLang="en-US" sz="1300" b="0" dirty="0" smtClean="0"/>
              <a:t>로 대표 화면 선택</a:t>
            </a:r>
            <a:endParaRPr lang="en-US" altLang="ko-KR" sz="1300" b="0" dirty="0" smtClean="0"/>
          </a:p>
          <a:p>
            <a:pPr>
              <a:lnSpc>
                <a:spcPct val="100000"/>
              </a:lnSpc>
            </a:pPr>
            <a:r>
              <a:rPr lang="en-US" altLang="ko-KR" sz="1300" b="0" dirty="0" smtClean="0"/>
              <a:t>7. </a:t>
            </a:r>
            <a:r>
              <a:rPr lang="en-US" altLang="ko-KR" sz="1300" b="0" dirty="0" smtClean="0">
                <a:solidFill>
                  <a:srgbClr val="00FF00"/>
                </a:solidFill>
              </a:rPr>
              <a:t>[PNG </a:t>
            </a:r>
            <a:r>
              <a:rPr lang="ko-KR" altLang="en-US" sz="1300" b="0" dirty="0" err="1" smtClean="0">
                <a:solidFill>
                  <a:srgbClr val="00FF00"/>
                </a:solidFill>
              </a:rPr>
              <a:t>썸네일</a:t>
            </a:r>
            <a:r>
              <a:rPr lang="ko-KR" altLang="en-US" sz="1300" b="0" dirty="0" smtClean="0">
                <a:solidFill>
                  <a:srgbClr val="00FF00"/>
                </a:solidFill>
              </a:rPr>
              <a:t> 생성</a:t>
            </a:r>
            <a:r>
              <a:rPr lang="en-US" altLang="ko-KR" sz="1300" b="0" dirty="0" smtClean="0"/>
              <a:t>] </a:t>
            </a:r>
            <a:r>
              <a:rPr lang="ko-KR" altLang="en-US" sz="1300" b="0" dirty="0" smtClean="0"/>
              <a:t>클릭</a:t>
            </a:r>
            <a:endParaRPr lang="en-US" altLang="ko-KR" sz="1300" b="0" dirty="0" smtClean="0"/>
          </a:p>
          <a:p>
            <a:pPr>
              <a:lnSpc>
                <a:spcPct val="100000"/>
              </a:lnSpc>
            </a:pPr>
            <a:r>
              <a:rPr lang="en-US" altLang="ko-KR" sz="1300" b="0" dirty="0" smtClean="0"/>
              <a:t>8. </a:t>
            </a:r>
            <a:r>
              <a:rPr lang="en-US" altLang="ko-KR" sz="1300" b="0" dirty="0" smtClean="0">
                <a:solidFill>
                  <a:srgbClr val="FFC000"/>
                </a:solidFill>
              </a:rPr>
              <a:t>[</a:t>
            </a:r>
            <a:r>
              <a:rPr lang="ko-KR" altLang="en-US" sz="1300" b="0" dirty="0" err="1" smtClean="0">
                <a:solidFill>
                  <a:srgbClr val="FFC000"/>
                </a:solidFill>
              </a:rPr>
              <a:t>파일선택</a:t>
            </a:r>
            <a:r>
              <a:rPr lang="en-US" altLang="ko-KR" sz="1300" b="0" dirty="0" smtClean="0">
                <a:solidFill>
                  <a:srgbClr val="FFC000"/>
                </a:solidFill>
              </a:rPr>
              <a:t>] </a:t>
            </a:r>
            <a:r>
              <a:rPr lang="ko-KR" altLang="en-US" sz="1300" b="0" dirty="0" smtClean="0"/>
              <a:t>으로 별도 저장된</a:t>
            </a:r>
            <a:endParaRPr lang="en-US" altLang="ko-KR" sz="1300" b="0" dirty="0" smtClean="0"/>
          </a:p>
          <a:p>
            <a:pPr>
              <a:lnSpc>
                <a:spcPct val="100000"/>
              </a:lnSpc>
            </a:pPr>
            <a:r>
              <a:rPr lang="en-US" altLang="ko-KR" sz="1300" b="0" dirty="0"/>
              <a:t> </a:t>
            </a:r>
            <a:r>
              <a:rPr lang="en-US" altLang="ko-KR" sz="1300" b="0" dirty="0" smtClean="0"/>
              <a:t>  </a:t>
            </a:r>
            <a:r>
              <a:rPr lang="ko-KR" altLang="en-US" sz="1300" b="0" dirty="0" err="1" smtClean="0"/>
              <a:t>썸네일</a:t>
            </a:r>
            <a:r>
              <a:rPr lang="en-US" altLang="ko-KR" sz="1300" b="0" dirty="0" smtClean="0"/>
              <a:t>PNG</a:t>
            </a:r>
            <a:r>
              <a:rPr lang="ko-KR" altLang="en-US" sz="1300" b="0" dirty="0" smtClean="0"/>
              <a:t>파일을 선택 후 </a:t>
            </a:r>
            <a:r>
              <a:rPr lang="en-US" altLang="ko-KR" sz="1300" b="0" dirty="0" smtClean="0">
                <a:solidFill>
                  <a:srgbClr val="FFC000"/>
                </a:solidFill>
              </a:rPr>
              <a:t>[</a:t>
            </a:r>
            <a:r>
              <a:rPr lang="ko-KR" altLang="en-US" sz="1300" b="0" dirty="0" smtClean="0">
                <a:solidFill>
                  <a:srgbClr val="FFC000"/>
                </a:solidFill>
              </a:rPr>
              <a:t>제출</a:t>
            </a:r>
            <a:r>
              <a:rPr lang="en-US" altLang="ko-KR" sz="1300" b="0" dirty="0" smtClean="0">
                <a:solidFill>
                  <a:srgbClr val="FFC000"/>
                </a:solidFill>
              </a:rPr>
              <a:t>] </a:t>
            </a:r>
          </a:p>
        </p:txBody>
      </p:sp>
      <p:sp>
        <p:nvSpPr>
          <p:cNvPr id="16" name="모서리가 둥근 직사각형 10">
            <a:extLst>
              <a:ext uri="{FF2B5EF4-FFF2-40B4-BE49-F238E27FC236}">
                <a16:creationId xmlns:a16="http://schemas.microsoft.com/office/drawing/2014/main" id="{37A713BB-D01C-487B-813E-D46704F38E86}"/>
              </a:ext>
            </a:extLst>
          </p:cNvPr>
          <p:cNvSpPr/>
          <p:nvPr/>
        </p:nvSpPr>
        <p:spPr>
          <a:xfrm>
            <a:off x="899592" y="3284984"/>
            <a:ext cx="926841" cy="210964"/>
          </a:xfrm>
          <a:prstGeom prst="roundRect">
            <a:avLst>
              <a:gd name="adj" fmla="val 146"/>
            </a:avLst>
          </a:prstGeom>
          <a:noFill/>
          <a:ln w="38100">
            <a:solidFill>
              <a:srgbClr val="0000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ko-KR" altLang="en-US" sz="1600" b="1" dirty="0">
              <a:solidFill>
                <a:schemeClr val="bg1"/>
              </a:solidFill>
              <a:latin typeface="+mn-ea"/>
              <a:cs typeface="Segoe UI" panose="020B0502040204020203" pitchFamily="34" charset="0"/>
            </a:endParaRPr>
          </a:p>
        </p:txBody>
      </p:sp>
      <p:sp>
        <p:nvSpPr>
          <p:cNvPr id="18" name="모서리가 둥근 직사각형 10">
            <a:extLst>
              <a:ext uri="{FF2B5EF4-FFF2-40B4-BE49-F238E27FC236}">
                <a16:creationId xmlns:a16="http://schemas.microsoft.com/office/drawing/2014/main" id="{37A713BB-D01C-487B-813E-D46704F38E86}"/>
              </a:ext>
            </a:extLst>
          </p:cNvPr>
          <p:cNvSpPr/>
          <p:nvPr/>
        </p:nvSpPr>
        <p:spPr>
          <a:xfrm>
            <a:off x="4860032" y="1340768"/>
            <a:ext cx="926841" cy="210964"/>
          </a:xfrm>
          <a:prstGeom prst="roundRect">
            <a:avLst>
              <a:gd name="adj" fmla="val 146"/>
            </a:avLst>
          </a:prstGeom>
          <a:noFill/>
          <a:ln w="38100">
            <a:solidFill>
              <a:srgbClr val="00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ko-KR" altLang="en-US" sz="1600" b="1" dirty="0">
              <a:solidFill>
                <a:schemeClr val="bg1"/>
              </a:solidFill>
              <a:latin typeface="+mn-ea"/>
              <a:cs typeface="Segoe UI" panose="020B0502040204020203" pitchFamily="34" charset="0"/>
            </a:endParaRPr>
          </a:p>
        </p:txBody>
      </p:sp>
      <p:sp>
        <p:nvSpPr>
          <p:cNvPr id="19" name="모서리가 둥근 직사각형 10">
            <a:extLst>
              <a:ext uri="{FF2B5EF4-FFF2-40B4-BE49-F238E27FC236}">
                <a16:creationId xmlns:a16="http://schemas.microsoft.com/office/drawing/2014/main" id="{37A713BB-D01C-487B-813E-D46704F38E86}"/>
              </a:ext>
            </a:extLst>
          </p:cNvPr>
          <p:cNvSpPr/>
          <p:nvPr/>
        </p:nvSpPr>
        <p:spPr>
          <a:xfrm>
            <a:off x="5724128" y="3705870"/>
            <a:ext cx="1115616" cy="227186"/>
          </a:xfrm>
          <a:prstGeom prst="roundRect">
            <a:avLst>
              <a:gd name="adj" fmla="val 146"/>
            </a:avLst>
          </a:prstGeom>
          <a:noFill/>
          <a:ln w="38100">
            <a:solidFill>
              <a:srgbClr val="00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ko-KR" altLang="en-US" sz="1600" b="1" dirty="0">
              <a:solidFill>
                <a:schemeClr val="bg1"/>
              </a:solidFill>
              <a:latin typeface="+mn-ea"/>
              <a:cs typeface="Segoe UI" panose="020B0502040204020203" pitchFamily="34" charset="0"/>
            </a:endParaRPr>
          </a:p>
        </p:txBody>
      </p:sp>
      <p:sp>
        <p:nvSpPr>
          <p:cNvPr id="20" name="모서리가 둥근 직사각형 10">
            <a:extLst>
              <a:ext uri="{FF2B5EF4-FFF2-40B4-BE49-F238E27FC236}">
                <a16:creationId xmlns:a16="http://schemas.microsoft.com/office/drawing/2014/main" id="{37A713BB-D01C-487B-813E-D46704F38E86}"/>
              </a:ext>
            </a:extLst>
          </p:cNvPr>
          <p:cNvSpPr/>
          <p:nvPr/>
        </p:nvSpPr>
        <p:spPr>
          <a:xfrm>
            <a:off x="7092280" y="4437112"/>
            <a:ext cx="432048" cy="227186"/>
          </a:xfrm>
          <a:prstGeom prst="roundRect">
            <a:avLst>
              <a:gd name="adj" fmla="val 146"/>
            </a:avLst>
          </a:prstGeom>
          <a:noFill/>
          <a:ln w="38100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ko-KR" altLang="en-US" sz="1600" b="1" dirty="0">
              <a:solidFill>
                <a:schemeClr val="bg1"/>
              </a:solidFill>
              <a:latin typeface="+mn-ea"/>
              <a:cs typeface="Segoe UI" panose="020B0502040204020203" pitchFamily="34" charset="0"/>
            </a:endParaRPr>
          </a:p>
        </p:txBody>
      </p:sp>
      <p:sp>
        <p:nvSpPr>
          <p:cNvPr id="21" name="모서리가 둥근 직사각형 10">
            <a:extLst>
              <a:ext uri="{FF2B5EF4-FFF2-40B4-BE49-F238E27FC236}">
                <a16:creationId xmlns:a16="http://schemas.microsoft.com/office/drawing/2014/main" id="{37A713BB-D01C-487B-813E-D46704F38E86}"/>
              </a:ext>
            </a:extLst>
          </p:cNvPr>
          <p:cNvSpPr/>
          <p:nvPr/>
        </p:nvSpPr>
        <p:spPr>
          <a:xfrm>
            <a:off x="5355282" y="4437112"/>
            <a:ext cx="584870" cy="227186"/>
          </a:xfrm>
          <a:prstGeom prst="roundRect">
            <a:avLst>
              <a:gd name="adj" fmla="val 146"/>
            </a:avLst>
          </a:prstGeom>
          <a:noFill/>
          <a:ln w="38100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ko-KR" altLang="en-US" sz="1600" b="1" dirty="0">
              <a:solidFill>
                <a:schemeClr val="bg1"/>
              </a:solidFill>
              <a:latin typeface="+mn-ea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2075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7" y="764704"/>
            <a:ext cx="9140132" cy="6093296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온라인 </a:t>
            </a:r>
            <a:r>
              <a:rPr lang="ko-KR" altLang="en-US" dirty="0" err="1"/>
              <a:t>과제전</a:t>
            </a:r>
            <a:r>
              <a:rPr lang="ko-KR" altLang="en-US" dirty="0"/>
              <a:t> 작품 업로드 방법</a:t>
            </a:r>
            <a:r>
              <a:rPr lang="en-US" altLang="ko-KR" dirty="0"/>
              <a:t>(</a:t>
            </a:r>
            <a:r>
              <a:rPr lang="ko-KR" altLang="en-US" dirty="0"/>
              <a:t>학생용</a:t>
            </a:r>
            <a:r>
              <a:rPr lang="en-US" altLang="ko-KR" dirty="0"/>
              <a:t>)</a:t>
            </a:r>
            <a:endParaRPr lang="ko-KR" altLang="en-US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12" name="모서리가 둥근 직사각형 10">
            <a:extLst>
              <a:ext uri="{FF2B5EF4-FFF2-40B4-BE49-F238E27FC236}">
                <a16:creationId xmlns:a16="http://schemas.microsoft.com/office/drawing/2014/main" id="{FEFF88E5-B8A9-4165-B2F2-BA54B64C2758}"/>
              </a:ext>
            </a:extLst>
          </p:cNvPr>
          <p:cNvSpPr/>
          <p:nvPr/>
        </p:nvSpPr>
        <p:spPr>
          <a:xfrm>
            <a:off x="899592" y="6309320"/>
            <a:ext cx="786819" cy="196862"/>
          </a:xfrm>
          <a:prstGeom prst="roundRect">
            <a:avLst>
              <a:gd name="adj" fmla="val 146"/>
            </a:avLst>
          </a:prstGeom>
          <a:noFill/>
          <a:ln w="381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ko-KR" altLang="en-US" sz="1600" b="1" dirty="0">
              <a:solidFill>
                <a:schemeClr val="bg1"/>
              </a:solidFill>
              <a:latin typeface="+mn-ea"/>
              <a:cs typeface="Segoe UI" panose="020B0502040204020203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E1E8D30-6626-4C51-84D2-A5F11C094C15}"/>
              </a:ext>
            </a:extLst>
          </p:cNvPr>
          <p:cNvSpPr txBox="1"/>
          <p:nvPr/>
        </p:nvSpPr>
        <p:spPr>
          <a:xfrm>
            <a:off x="1907704" y="4438732"/>
            <a:ext cx="3168352" cy="2088232"/>
          </a:xfrm>
          <a:prstGeom prst="rect">
            <a:avLst/>
          </a:prstGeom>
          <a:solidFill>
            <a:schemeClr val="tx1"/>
          </a:solidFill>
          <a:ln w="381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000" b="1">
                <a:solidFill>
                  <a:schemeClr val="bg1"/>
                </a:solidFill>
                <a:latin typeface="+mn-ea"/>
                <a:cs typeface="Segoe UI" panose="020B0502040204020203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ko-KR" sz="1300" b="0" dirty="0" smtClean="0"/>
              <a:t>1</a:t>
            </a:r>
            <a:r>
              <a:rPr lang="en-US" altLang="ko-KR" sz="1300" b="0" dirty="0"/>
              <a:t>. </a:t>
            </a:r>
            <a:r>
              <a:rPr lang="en-US" altLang="ko-KR" sz="1300" b="0" dirty="0" smtClean="0">
                <a:solidFill>
                  <a:srgbClr val="FF0000"/>
                </a:solidFill>
              </a:rPr>
              <a:t>[</a:t>
            </a:r>
            <a:r>
              <a:rPr lang="ko-KR" altLang="en-US" sz="1300" b="0" dirty="0" smtClean="0">
                <a:solidFill>
                  <a:srgbClr val="FF0000"/>
                </a:solidFill>
              </a:rPr>
              <a:t>작품 관람 하기</a:t>
            </a:r>
            <a:r>
              <a:rPr lang="en-US" altLang="ko-KR" sz="1300" b="0" dirty="0" smtClean="0">
                <a:solidFill>
                  <a:srgbClr val="FF0000"/>
                </a:solidFill>
              </a:rPr>
              <a:t>]</a:t>
            </a:r>
            <a:r>
              <a:rPr lang="ko-KR" altLang="en-US" sz="1300" b="0" dirty="0" smtClean="0">
                <a:solidFill>
                  <a:srgbClr val="FF0000"/>
                </a:solidFill>
              </a:rPr>
              <a:t> </a:t>
            </a:r>
            <a:r>
              <a:rPr lang="ko-KR" altLang="en-US" sz="1300" b="0" dirty="0"/>
              <a:t>클릭</a:t>
            </a:r>
            <a:endParaRPr lang="en-US" altLang="ko-KR" sz="1300" b="0" dirty="0"/>
          </a:p>
          <a:p>
            <a:pPr>
              <a:lnSpc>
                <a:spcPct val="100000"/>
              </a:lnSpc>
            </a:pPr>
            <a:r>
              <a:rPr lang="en-US" altLang="ko-KR" sz="1300" b="0" dirty="0"/>
              <a:t>2. </a:t>
            </a:r>
            <a:r>
              <a:rPr lang="ko-KR" altLang="en-US" sz="1300" b="0" dirty="0" smtClean="0"/>
              <a:t>본인의 과제물 및 </a:t>
            </a:r>
            <a:r>
              <a:rPr lang="ko-KR" altLang="en-US" sz="1300" b="0" dirty="0" err="1" smtClean="0"/>
              <a:t>썸네일이</a:t>
            </a:r>
            <a:r>
              <a:rPr lang="ko-KR" altLang="en-US" sz="1300" b="0" dirty="0" smtClean="0"/>
              <a:t> 잘 등록</a:t>
            </a:r>
            <a:endParaRPr lang="en-US" altLang="ko-KR" sz="1300" b="0" dirty="0" smtClean="0"/>
          </a:p>
          <a:p>
            <a:pPr>
              <a:lnSpc>
                <a:spcPct val="100000"/>
              </a:lnSpc>
            </a:pPr>
            <a:r>
              <a:rPr lang="en-US" altLang="ko-KR" sz="1300" b="0" dirty="0">
                <a:solidFill>
                  <a:srgbClr val="FFC000"/>
                </a:solidFill>
              </a:rPr>
              <a:t> </a:t>
            </a:r>
            <a:r>
              <a:rPr lang="en-US" altLang="ko-KR" sz="1300" b="0" dirty="0" smtClean="0">
                <a:solidFill>
                  <a:srgbClr val="FFC000"/>
                </a:solidFill>
              </a:rPr>
              <a:t>  </a:t>
            </a:r>
            <a:r>
              <a:rPr lang="ko-KR" altLang="en-US" sz="1300" b="0" dirty="0" smtClean="0"/>
              <a:t>되었는지 확인</a:t>
            </a:r>
            <a:endParaRPr lang="en-US" altLang="ko-KR" sz="1300" b="0" dirty="0" smtClean="0"/>
          </a:p>
        </p:txBody>
      </p:sp>
      <p:sp>
        <p:nvSpPr>
          <p:cNvPr id="13" name="모서리가 둥근 직사각형 10">
            <a:extLst>
              <a:ext uri="{FF2B5EF4-FFF2-40B4-BE49-F238E27FC236}">
                <a16:creationId xmlns:a16="http://schemas.microsoft.com/office/drawing/2014/main" id="{37A713BB-D01C-487B-813E-D46704F38E86}"/>
              </a:ext>
            </a:extLst>
          </p:cNvPr>
          <p:cNvSpPr/>
          <p:nvPr/>
        </p:nvSpPr>
        <p:spPr>
          <a:xfrm>
            <a:off x="1403648" y="1844824"/>
            <a:ext cx="2664000" cy="972000"/>
          </a:xfrm>
          <a:prstGeom prst="roundRect">
            <a:avLst>
              <a:gd name="adj" fmla="val 146"/>
            </a:avLst>
          </a:prstGeom>
          <a:solidFill>
            <a:srgbClr val="FFC000"/>
          </a:solidFill>
          <a:ln w="381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ko-KR" altLang="en-US" sz="1600" b="1" dirty="0">
              <a:solidFill>
                <a:schemeClr val="bg1"/>
              </a:solidFill>
              <a:latin typeface="+mn-ea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7604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CFC72841-F2CA-485F-8BD7-585D465CFB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704"/>
            <a:ext cx="9144000" cy="6093296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o-KR" altLang="en-US" sz="2400" dirty="0" smtClean="0"/>
              <a:t>게임실행파일</a:t>
            </a:r>
            <a:r>
              <a:rPr lang="en-US" altLang="ko-KR" sz="2400" dirty="0"/>
              <a:t>/</a:t>
            </a:r>
            <a:r>
              <a:rPr lang="ko-KR" altLang="en-US" sz="2400" dirty="0" smtClean="0"/>
              <a:t>동영상 웹하드 등록 및 링크 추출 방법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57689BF0-2AFE-4406-A6E9-FAE3B4CE795D}"/>
              </a:ext>
            </a:extLst>
          </p:cNvPr>
          <p:cNvSpPr/>
          <p:nvPr/>
        </p:nvSpPr>
        <p:spPr>
          <a:xfrm>
            <a:off x="3625457" y="2852936"/>
            <a:ext cx="1893085" cy="712552"/>
          </a:xfrm>
          <a:prstGeom prst="roundRect">
            <a:avLst>
              <a:gd name="adj" fmla="val 8016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3F90E1-1577-46C4-A860-7A705609EDAC}"/>
              </a:ext>
            </a:extLst>
          </p:cNvPr>
          <p:cNvSpPr txBox="1"/>
          <p:nvPr/>
        </p:nvSpPr>
        <p:spPr>
          <a:xfrm>
            <a:off x="3139194" y="2010900"/>
            <a:ext cx="2945498" cy="296281"/>
          </a:xfrm>
          <a:prstGeom prst="rect">
            <a:avLst/>
          </a:prstGeom>
          <a:solidFill>
            <a:schemeClr val="tx1"/>
          </a:solidFill>
          <a:ln w="381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000" b="1">
                <a:solidFill>
                  <a:schemeClr val="bg1"/>
                </a:solidFill>
                <a:latin typeface="+mn-ea"/>
                <a:cs typeface="Segoe UI" panose="020B0502040204020203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lnSpc>
                <a:spcPct val="100000"/>
              </a:lnSpc>
            </a:pPr>
            <a:r>
              <a:rPr lang="ko-KR" altLang="en-US" b="0" dirty="0">
                <a:hlinkClick r:id="rId3"/>
              </a:rPr>
              <a:t>웹하드 주소 </a:t>
            </a:r>
            <a:r>
              <a:rPr lang="en-US" altLang="ko-KR" b="0" dirty="0">
                <a:hlinkClick r:id="rId3"/>
              </a:rPr>
              <a:t>: https://game112.synology.me/file</a:t>
            </a:r>
            <a:endParaRPr lang="en-US" altLang="ko-K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3F90E1-1577-46C4-A860-7A705609EDAC}"/>
              </a:ext>
            </a:extLst>
          </p:cNvPr>
          <p:cNvSpPr txBox="1"/>
          <p:nvPr/>
        </p:nvSpPr>
        <p:spPr>
          <a:xfrm>
            <a:off x="5652120" y="2909667"/>
            <a:ext cx="2945498" cy="599089"/>
          </a:xfrm>
          <a:prstGeom prst="rect">
            <a:avLst/>
          </a:prstGeom>
          <a:solidFill>
            <a:schemeClr val="tx1"/>
          </a:solidFill>
          <a:ln w="381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000" b="1">
                <a:solidFill>
                  <a:schemeClr val="bg1"/>
                </a:solidFill>
                <a:latin typeface="+mn-ea"/>
                <a:cs typeface="Segoe UI" panose="020B0502040204020203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lnSpc>
                <a:spcPct val="100000"/>
              </a:lnSpc>
            </a:pPr>
            <a:r>
              <a:rPr lang="ko-KR" altLang="en-US" b="0" dirty="0" smtClean="0"/>
              <a:t>아이디</a:t>
            </a:r>
            <a:r>
              <a:rPr lang="en-US" altLang="ko-KR" b="0" dirty="0" smtClean="0"/>
              <a:t>: </a:t>
            </a:r>
            <a:r>
              <a:rPr lang="en-US" altLang="ko-KR" b="0" dirty="0" err="1" smtClean="0"/>
              <a:t>gamedesign</a:t>
            </a:r>
            <a:r>
              <a:rPr lang="en-US" altLang="ko-KR" b="0" dirty="0" smtClean="0"/>
              <a:t/>
            </a:r>
            <a:br>
              <a:rPr lang="en-US" altLang="ko-KR" b="0" dirty="0" smtClean="0"/>
            </a:br>
            <a:r>
              <a:rPr lang="ko-KR" altLang="en-US" b="0" dirty="0" smtClean="0"/>
              <a:t>비밀번호</a:t>
            </a:r>
            <a:r>
              <a:rPr lang="en-US" altLang="ko-KR" b="0" dirty="0" smtClean="0"/>
              <a:t>: 0350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0166492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2400" dirty="0"/>
              <a:t>게임실행파일</a:t>
            </a:r>
            <a:r>
              <a:rPr lang="en-US" altLang="ko-KR" sz="2400" dirty="0"/>
              <a:t>/</a:t>
            </a:r>
            <a:r>
              <a:rPr lang="ko-KR" altLang="en-US" sz="2400" dirty="0"/>
              <a:t>동영상 웹하드 등록 및 링크 추출 방법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57689BF0-2AFE-4406-A6E9-FAE3B4CE795D}"/>
              </a:ext>
            </a:extLst>
          </p:cNvPr>
          <p:cNvSpPr/>
          <p:nvPr/>
        </p:nvSpPr>
        <p:spPr>
          <a:xfrm>
            <a:off x="3079607" y="2457026"/>
            <a:ext cx="1451296" cy="21939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F1CD5E88-57ED-4084-A7E0-6F1FDA7F21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704"/>
            <a:ext cx="9144000" cy="6093296"/>
          </a:xfrm>
          <a:prstGeom prst="rect">
            <a:avLst/>
          </a:prstGeom>
        </p:spPr>
      </p:pic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33BCAED6-C60F-4ADE-8EDF-DA7D235FF122}"/>
              </a:ext>
            </a:extLst>
          </p:cNvPr>
          <p:cNvSpPr/>
          <p:nvPr/>
        </p:nvSpPr>
        <p:spPr>
          <a:xfrm>
            <a:off x="146334" y="2324603"/>
            <a:ext cx="655050" cy="198844"/>
          </a:xfrm>
          <a:prstGeom prst="roundRect">
            <a:avLst>
              <a:gd name="adj" fmla="val 8016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92B53F-A7C5-422E-8EE2-74C00F8E0169}"/>
              </a:ext>
            </a:extLst>
          </p:cNvPr>
          <p:cNvSpPr txBox="1"/>
          <p:nvPr/>
        </p:nvSpPr>
        <p:spPr>
          <a:xfrm>
            <a:off x="3296315" y="2456581"/>
            <a:ext cx="2945498" cy="784916"/>
          </a:xfrm>
          <a:prstGeom prst="rect">
            <a:avLst/>
          </a:prstGeom>
          <a:solidFill>
            <a:schemeClr val="tx1"/>
          </a:solidFill>
          <a:ln w="381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000" b="1">
                <a:solidFill>
                  <a:schemeClr val="bg1"/>
                </a:solidFill>
                <a:latin typeface="+mn-ea"/>
                <a:cs typeface="Segoe UI" panose="020B0502040204020203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ko-KR" dirty="0"/>
              <a:t>1. GAME_HDD - 2020</a:t>
            </a:r>
            <a:r>
              <a:rPr lang="ko-KR" altLang="en-US" dirty="0"/>
              <a:t>년 </a:t>
            </a:r>
            <a:r>
              <a:rPr lang="en-US" altLang="ko-KR" dirty="0"/>
              <a:t>- 1</a:t>
            </a:r>
            <a:r>
              <a:rPr lang="ko-KR" altLang="en-US" dirty="0"/>
              <a:t>학기 </a:t>
            </a:r>
            <a:r>
              <a:rPr lang="en-US" altLang="ko-KR" dirty="0"/>
              <a:t>- </a:t>
            </a:r>
            <a:r>
              <a:rPr lang="ko-KR" altLang="en-US" dirty="0"/>
              <a:t>과목명 폴더</a:t>
            </a:r>
            <a:endParaRPr lang="en-US" altLang="ko-KR" dirty="0"/>
          </a:p>
          <a:p>
            <a:r>
              <a:rPr lang="en-US" altLang="ko-KR" dirty="0"/>
              <a:t>2. </a:t>
            </a:r>
            <a:r>
              <a:rPr lang="ko-KR" altLang="en-US" dirty="0"/>
              <a:t>마우스 오른쪽 클릭 </a:t>
            </a:r>
            <a:r>
              <a:rPr lang="en-US" altLang="ko-KR" dirty="0"/>
              <a:t>- </a:t>
            </a:r>
            <a:r>
              <a:rPr lang="ko-KR" altLang="en-US" dirty="0"/>
              <a:t>폴더 생성</a:t>
            </a:r>
            <a:endParaRPr lang="en-US" altLang="ko-KR" dirty="0"/>
          </a:p>
          <a:p>
            <a:r>
              <a:rPr lang="en-US" altLang="ko-KR" dirty="0"/>
              <a:t>3. “</a:t>
            </a:r>
            <a:r>
              <a:rPr lang="ko-KR" altLang="en-US" dirty="0"/>
              <a:t>학번</a:t>
            </a:r>
            <a:r>
              <a:rPr lang="en-US" altLang="ko-KR" dirty="0"/>
              <a:t>_</a:t>
            </a:r>
            <a:r>
              <a:rPr lang="ko-KR" altLang="en-US" dirty="0"/>
              <a:t>이름</a:t>
            </a:r>
            <a:r>
              <a:rPr lang="en-US" altLang="ko-KR" dirty="0"/>
              <a:t>” </a:t>
            </a:r>
            <a:r>
              <a:rPr lang="ko-KR" altLang="en-US" dirty="0"/>
              <a:t>폴더 생성</a:t>
            </a:r>
            <a:endParaRPr lang="en-US" altLang="ko-KR" dirty="0"/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1326FACC-9528-4FCE-9149-3DBB34CB205A}"/>
              </a:ext>
            </a:extLst>
          </p:cNvPr>
          <p:cNvSpPr/>
          <p:nvPr/>
        </p:nvSpPr>
        <p:spPr>
          <a:xfrm>
            <a:off x="166883" y="3936504"/>
            <a:ext cx="634501" cy="368368"/>
          </a:xfrm>
          <a:prstGeom prst="roundRect">
            <a:avLst>
              <a:gd name="adj" fmla="val 8016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DA06BF20-2772-41D3-9FF2-09CF4FC37D15}"/>
              </a:ext>
            </a:extLst>
          </p:cNvPr>
          <p:cNvSpPr/>
          <p:nvPr/>
        </p:nvSpPr>
        <p:spPr>
          <a:xfrm>
            <a:off x="268376" y="4437113"/>
            <a:ext cx="1063264" cy="216024"/>
          </a:xfrm>
          <a:prstGeom prst="roundRect">
            <a:avLst>
              <a:gd name="adj" fmla="val 8016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852BAF10-77CF-4641-9FFC-9F086F626018}"/>
              </a:ext>
            </a:extLst>
          </p:cNvPr>
          <p:cNvSpPr/>
          <p:nvPr/>
        </p:nvSpPr>
        <p:spPr>
          <a:xfrm>
            <a:off x="3079607" y="3429000"/>
            <a:ext cx="3004561" cy="1296143"/>
          </a:xfrm>
          <a:prstGeom prst="roundRect">
            <a:avLst>
              <a:gd name="adj" fmla="val 8016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85382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527818D-176C-46A1-A5A2-C4BA0CD610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704"/>
            <a:ext cx="9144000" cy="6093296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o-KR" altLang="en-US" sz="2400" dirty="0"/>
              <a:t>게임실행파일</a:t>
            </a:r>
            <a:r>
              <a:rPr lang="en-US" altLang="ko-KR" sz="2400" dirty="0"/>
              <a:t>/</a:t>
            </a:r>
            <a:r>
              <a:rPr lang="ko-KR" altLang="en-US" sz="2400" dirty="0"/>
              <a:t>동영상 웹하드 등록 및 링크 추출 방법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57689BF0-2AFE-4406-A6E9-FAE3B4CE795D}"/>
              </a:ext>
            </a:extLst>
          </p:cNvPr>
          <p:cNvSpPr/>
          <p:nvPr/>
        </p:nvSpPr>
        <p:spPr>
          <a:xfrm>
            <a:off x="2062464" y="1916832"/>
            <a:ext cx="853351" cy="1080120"/>
          </a:xfrm>
          <a:prstGeom prst="roundRect">
            <a:avLst>
              <a:gd name="adj" fmla="val 2686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8468BA-71D0-4934-8B59-CAED4ED9CD6B}"/>
              </a:ext>
            </a:extLst>
          </p:cNvPr>
          <p:cNvSpPr txBox="1"/>
          <p:nvPr/>
        </p:nvSpPr>
        <p:spPr>
          <a:xfrm>
            <a:off x="4256689" y="4244897"/>
            <a:ext cx="2539668" cy="537724"/>
          </a:xfrm>
          <a:prstGeom prst="rect">
            <a:avLst/>
          </a:prstGeom>
          <a:solidFill>
            <a:schemeClr val="tx1"/>
          </a:solidFill>
          <a:ln w="381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000" b="1">
                <a:solidFill>
                  <a:schemeClr val="bg1"/>
                </a:solidFill>
                <a:latin typeface="+mn-ea"/>
                <a:cs typeface="Segoe UI" panose="020B0502040204020203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ko-KR" altLang="en-US" dirty="0"/>
              <a:t>압축 </a:t>
            </a:r>
            <a:r>
              <a:rPr lang="en-US" altLang="ko-KR" dirty="0"/>
              <a:t>or </a:t>
            </a:r>
            <a:r>
              <a:rPr lang="ko-KR" altLang="en-US" dirty="0"/>
              <a:t>폴더 째로 업로드 된 실행 파일을 마우스 오른쪽 클릭한 후 </a:t>
            </a:r>
            <a:r>
              <a:rPr lang="en-US" altLang="ko-KR" dirty="0"/>
              <a:t>“</a:t>
            </a:r>
            <a:r>
              <a:rPr lang="ko-KR" altLang="en-US" dirty="0"/>
              <a:t>공유</a:t>
            </a:r>
            <a:r>
              <a:rPr lang="en-US" altLang="ko-KR" dirty="0"/>
              <a:t>“ </a:t>
            </a:r>
            <a:r>
              <a:rPr lang="ko-KR" altLang="en-US" dirty="0"/>
              <a:t>선택</a:t>
            </a:r>
            <a:endParaRPr lang="en-US" altLang="ko-KR" dirty="0"/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468A306B-EAFA-4012-82C8-ABB43B61BC8F}"/>
              </a:ext>
            </a:extLst>
          </p:cNvPr>
          <p:cNvSpPr/>
          <p:nvPr/>
        </p:nvSpPr>
        <p:spPr>
          <a:xfrm>
            <a:off x="2745696" y="5040977"/>
            <a:ext cx="2483849" cy="198844"/>
          </a:xfrm>
          <a:prstGeom prst="roundRect">
            <a:avLst>
              <a:gd name="adj" fmla="val 2686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576575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944AA258-A54E-449E-A264-4DE523CD3C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704"/>
            <a:ext cx="9144000" cy="6093296"/>
          </a:xfrm>
          <a:prstGeom prst="rect">
            <a:avLst/>
          </a:prstGeom>
        </p:spPr>
      </p:pic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57689BF0-2AFE-4406-A6E9-FAE3B4CE795D}"/>
              </a:ext>
            </a:extLst>
          </p:cNvPr>
          <p:cNvSpPr/>
          <p:nvPr/>
        </p:nvSpPr>
        <p:spPr>
          <a:xfrm>
            <a:off x="3680646" y="3602594"/>
            <a:ext cx="1502666" cy="198844"/>
          </a:xfrm>
          <a:prstGeom prst="roundRect">
            <a:avLst>
              <a:gd name="adj" fmla="val 4251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A84900-524F-4D4F-A908-558C2F799D04}"/>
              </a:ext>
            </a:extLst>
          </p:cNvPr>
          <p:cNvSpPr txBox="1"/>
          <p:nvPr/>
        </p:nvSpPr>
        <p:spPr>
          <a:xfrm>
            <a:off x="3979287" y="4034277"/>
            <a:ext cx="2452336" cy="537724"/>
          </a:xfrm>
          <a:prstGeom prst="rect">
            <a:avLst/>
          </a:prstGeom>
          <a:solidFill>
            <a:schemeClr val="tx1"/>
          </a:solidFill>
          <a:ln w="381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000" b="1">
                <a:solidFill>
                  <a:schemeClr val="bg1"/>
                </a:solidFill>
                <a:latin typeface="+mn-ea"/>
                <a:cs typeface="Segoe UI" panose="020B0502040204020203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ko-KR" altLang="en-US" dirty="0"/>
              <a:t>외부에서 접속 가능한 공유 링크</a:t>
            </a:r>
            <a:endParaRPr lang="en-US" altLang="ko-KR" dirty="0"/>
          </a:p>
          <a:p>
            <a:r>
              <a:rPr lang="ko-KR" altLang="en-US" dirty="0"/>
              <a:t>이 링크를 </a:t>
            </a:r>
            <a:r>
              <a:rPr lang="ko-KR" altLang="en-US" dirty="0" err="1"/>
              <a:t>과제전</a:t>
            </a:r>
            <a:r>
              <a:rPr lang="ko-KR" altLang="en-US" dirty="0"/>
              <a:t> 게시물의 </a:t>
            </a:r>
            <a:r>
              <a:rPr lang="en-US" altLang="ko-KR" dirty="0"/>
              <a:t>URL</a:t>
            </a:r>
            <a:r>
              <a:rPr lang="ko-KR" altLang="en-US" dirty="0"/>
              <a:t>에 입력</a:t>
            </a:r>
            <a:endParaRPr lang="en-US" altLang="ko-KR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o-KR" altLang="en-US" sz="2400" dirty="0"/>
              <a:t>게임실행파일</a:t>
            </a:r>
            <a:r>
              <a:rPr lang="en-US" altLang="ko-KR" sz="2400" dirty="0"/>
              <a:t>/</a:t>
            </a:r>
            <a:r>
              <a:rPr lang="ko-KR" altLang="en-US" sz="2400" dirty="0"/>
              <a:t>동영상 웹하드 등록 및 링크 추출 방법</a:t>
            </a:r>
          </a:p>
        </p:txBody>
      </p:sp>
    </p:spTree>
    <p:extLst>
      <p:ext uri="{BB962C8B-B14F-4D97-AF65-F5344CB8AC3E}">
        <p14:creationId xmlns:p14="http://schemas.microsoft.com/office/powerpoint/2010/main" val="3133570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20" y="922430"/>
            <a:ext cx="9146419" cy="593557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온라인 </a:t>
            </a:r>
            <a:r>
              <a:rPr lang="ko-KR" altLang="en-US" dirty="0" err="1"/>
              <a:t>과제전</a:t>
            </a:r>
            <a:r>
              <a:rPr lang="ko-KR" altLang="en-US" dirty="0"/>
              <a:t> 작품 업로드 방법</a:t>
            </a:r>
            <a:r>
              <a:rPr lang="en-US" altLang="ko-KR" dirty="0"/>
              <a:t>(</a:t>
            </a:r>
            <a:r>
              <a:rPr lang="ko-KR" altLang="en-US" dirty="0"/>
              <a:t>학생용</a:t>
            </a:r>
            <a:r>
              <a:rPr lang="en-US" altLang="ko-KR" dirty="0"/>
              <a:t>)</a:t>
            </a:r>
            <a:endParaRPr lang="ko-KR" altLang="en-US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6516216" y="3104964"/>
            <a:ext cx="1800200" cy="64807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게임디자인학과</a:t>
            </a:r>
            <a:endParaRPr lang="en-US" altLang="ko-KR" sz="1400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ko-KR" altLang="en-US" sz="1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온라인 강의로 이동</a:t>
            </a:r>
            <a:endParaRPr lang="en-US" altLang="ko-KR" sz="1400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모서리가 둥근 직사각형 10">
            <a:extLst>
              <a:ext uri="{FF2B5EF4-FFF2-40B4-BE49-F238E27FC236}">
                <a16:creationId xmlns:a16="http://schemas.microsoft.com/office/drawing/2014/main" id="{D7F2DC7A-951F-4CC5-B877-E0B908A92827}"/>
              </a:ext>
            </a:extLst>
          </p:cNvPr>
          <p:cNvSpPr/>
          <p:nvPr/>
        </p:nvSpPr>
        <p:spPr>
          <a:xfrm>
            <a:off x="4355976" y="3212976"/>
            <a:ext cx="936104" cy="216024"/>
          </a:xfrm>
          <a:prstGeom prst="roundRect">
            <a:avLst>
              <a:gd name="adj" fmla="val 146"/>
            </a:avLst>
          </a:prstGeom>
          <a:noFill/>
          <a:ln w="38100">
            <a:solidFill>
              <a:srgbClr val="00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ko-KR" altLang="en-US" sz="1600" b="1" dirty="0">
              <a:solidFill>
                <a:schemeClr val="bg1"/>
              </a:solidFill>
              <a:latin typeface="+mn-ea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013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20" y="922430"/>
            <a:ext cx="9146419" cy="593557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온라인 </a:t>
            </a:r>
            <a:r>
              <a:rPr lang="ko-KR" altLang="en-US" dirty="0" err="1"/>
              <a:t>과제전</a:t>
            </a:r>
            <a:r>
              <a:rPr lang="ko-KR" altLang="en-US" dirty="0"/>
              <a:t> 작품 업로드 방법</a:t>
            </a:r>
            <a:r>
              <a:rPr lang="en-US" altLang="ko-KR" dirty="0"/>
              <a:t>(</a:t>
            </a:r>
            <a:r>
              <a:rPr lang="ko-KR" altLang="en-US" dirty="0"/>
              <a:t>학생용</a:t>
            </a:r>
            <a:r>
              <a:rPr lang="en-US" altLang="ko-KR" dirty="0"/>
              <a:t>)</a:t>
            </a:r>
            <a:endParaRPr lang="ko-KR" altLang="en-US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6516216" y="3104964"/>
            <a:ext cx="2088232" cy="82809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해당 교과목 </a:t>
            </a:r>
            <a:r>
              <a:rPr lang="ko-KR" altLang="en-US" sz="14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담당교수님</a:t>
            </a:r>
            <a:r>
              <a:rPr lang="ko-KR" altLang="en-US" sz="1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성함 클릭</a:t>
            </a:r>
            <a:endParaRPr lang="en-US" altLang="ko-KR" sz="1400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9757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80" y="920261"/>
            <a:ext cx="9146419" cy="593557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온라인 </a:t>
            </a:r>
            <a:r>
              <a:rPr lang="ko-KR" altLang="en-US" dirty="0" err="1"/>
              <a:t>과제전</a:t>
            </a:r>
            <a:r>
              <a:rPr lang="ko-KR" altLang="en-US" dirty="0"/>
              <a:t> 작품 업로드 방법</a:t>
            </a:r>
            <a:r>
              <a:rPr lang="en-US" altLang="ko-KR" dirty="0"/>
              <a:t>(</a:t>
            </a:r>
            <a:r>
              <a:rPr lang="ko-KR" altLang="en-US" dirty="0"/>
              <a:t>학생용</a:t>
            </a:r>
            <a:r>
              <a:rPr lang="en-US" altLang="ko-KR" dirty="0"/>
              <a:t>)</a:t>
            </a:r>
            <a:endParaRPr lang="ko-KR" altLang="en-US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11" name="모서리가 둥근 직사각형 10">
            <a:extLst>
              <a:ext uri="{FF2B5EF4-FFF2-40B4-BE49-F238E27FC236}">
                <a16:creationId xmlns:a16="http://schemas.microsoft.com/office/drawing/2014/main" id="{F24A8CBF-776B-47A4-8633-504229C16F0E}"/>
              </a:ext>
            </a:extLst>
          </p:cNvPr>
          <p:cNvSpPr/>
          <p:nvPr/>
        </p:nvSpPr>
        <p:spPr>
          <a:xfrm>
            <a:off x="4788024" y="3951775"/>
            <a:ext cx="720080" cy="269313"/>
          </a:xfrm>
          <a:prstGeom prst="roundRect">
            <a:avLst>
              <a:gd name="adj" fmla="val 146"/>
            </a:avLst>
          </a:prstGeom>
          <a:noFill/>
          <a:ln w="381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ko-KR" altLang="en-US" sz="1600" b="1" dirty="0">
              <a:solidFill>
                <a:schemeClr val="bg1"/>
              </a:solidFill>
              <a:latin typeface="+mn-ea"/>
              <a:cs typeface="Segoe UI" panose="020B0502040204020203" pitchFamily="34" charset="0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6444208" y="3766716"/>
            <a:ext cx="1512168" cy="90874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해당 교과목의</a:t>
            </a:r>
            <a:endParaRPr lang="en-US" altLang="ko-KR" sz="1400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ko-KR" altLang="en-US" sz="14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과제물등록</a:t>
            </a:r>
            <a:r>
              <a:rPr lang="ko-KR" altLang="en-US" sz="1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클릭</a:t>
            </a:r>
            <a:endParaRPr lang="en-US" altLang="ko-KR" sz="1400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03333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2430"/>
            <a:ext cx="9146419" cy="593557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온라인 </a:t>
            </a:r>
            <a:r>
              <a:rPr lang="ko-KR" altLang="en-US" dirty="0" err="1"/>
              <a:t>과제전</a:t>
            </a:r>
            <a:r>
              <a:rPr lang="ko-KR" altLang="en-US" dirty="0"/>
              <a:t> 작품 업로드 방법</a:t>
            </a:r>
            <a:r>
              <a:rPr lang="en-US" altLang="ko-KR" dirty="0"/>
              <a:t>(</a:t>
            </a:r>
            <a:r>
              <a:rPr lang="ko-KR" altLang="en-US" dirty="0"/>
              <a:t>학생용</a:t>
            </a:r>
            <a:r>
              <a:rPr lang="en-US" altLang="ko-KR" dirty="0"/>
              <a:t>)</a:t>
            </a:r>
            <a:endParaRPr lang="ko-KR" altLang="en-US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8468BA-71D0-4934-8B59-CAED4ED9CD6B}"/>
              </a:ext>
            </a:extLst>
          </p:cNvPr>
          <p:cNvSpPr txBox="1"/>
          <p:nvPr/>
        </p:nvSpPr>
        <p:spPr>
          <a:xfrm>
            <a:off x="467544" y="3861048"/>
            <a:ext cx="1944216" cy="623737"/>
          </a:xfrm>
          <a:prstGeom prst="rect">
            <a:avLst/>
          </a:prstGeom>
          <a:solidFill>
            <a:schemeClr val="tx1"/>
          </a:solidFill>
          <a:ln w="381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000" b="1">
                <a:solidFill>
                  <a:schemeClr val="bg1"/>
                </a:solidFill>
                <a:latin typeface="+mn-ea"/>
                <a:cs typeface="Segoe UI" panose="020B0502040204020203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/>
            <a:r>
              <a:rPr lang="ko-KR" altLang="en-US" sz="1400" b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수강등록</a:t>
            </a:r>
            <a:r>
              <a:rPr lang="ko-KR" altLang="en-US" sz="1400" b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하기 클릭</a:t>
            </a:r>
            <a:endParaRPr lang="en-US" altLang="ko-KR" sz="1400" b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모서리가 둥근 직사각형 10">
            <a:extLst>
              <a:ext uri="{FF2B5EF4-FFF2-40B4-BE49-F238E27FC236}">
                <a16:creationId xmlns:a16="http://schemas.microsoft.com/office/drawing/2014/main" id="{F24A8CBF-776B-47A4-8633-504229C16F0E}"/>
              </a:ext>
            </a:extLst>
          </p:cNvPr>
          <p:cNvSpPr/>
          <p:nvPr/>
        </p:nvSpPr>
        <p:spPr>
          <a:xfrm>
            <a:off x="2771800" y="3905107"/>
            <a:ext cx="792088" cy="243973"/>
          </a:xfrm>
          <a:prstGeom prst="roundRect">
            <a:avLst>
              <a:gd name="adj" fmla="val 146"/>
            </a:avLst>
          </a:prstGeom>
          <a:noFill/>
          <a:ln w="381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ko-KR" altLang="en-US" sz="1600" b="1" dirty="0">
              <a:solidFill>
                <a:schemeClr val="bg1"/>
              </a:solidFill>
              <a:latin typeface="+mn-ea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31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2430"/>
            <a:ext cx="9146419" cy="593557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온라인 </a:t>
            </a:r>
            <a:r>
              <a:rPr lang="ko-KR" altLang="en-US" dirty="0" err="1"/>
              <a:t>과제전</a:t>
            </a:r>
            <a:r>
              <a:rPr lang="ko-KR" altLang="en-US" dirty="0"/>
              <a:t> 작품 업로드 방법</a:t>
            </a:r>
            <a:r>
              <a:rPr lang="en-US" altLang="ko-KR" dirty="0"/>
              <a:t>(</a:t>
            </a:r>
            <a:r>
              <a:rPr lang="ko-KR" altLang="en-US" dirty="0"/>
              <a:t>학생용</a:t>
            </a:r>
            <a:r>
              <a:rPr lang="en-US" altLang="ko-KR" dirty="0"/>
              <a:t>)</a:t>
            </a:r>
            <a:endParaRPr lang="ko-KR" altLang="en-US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11" name="모서리가 둥근 직사각형 10">
            <a:extLst>
              <a:ext uri="{FF2B5EF4-FFF2-40B4-BE49-F238E27FC236}">
                <a16:creationId xmlns:a16="http://schemas.microsoft.com/office/drawing/2014/main" id="{F24A8CBF-776B-47A4-8633-504229C16F0E}"/>
              </a:ext>
            </a:extLst>
          </p:cNvPr>
          <p:cNvSpPr/>
          <p:nvPr/>
        </p:nvSpPr>
        <p:spPr>
          <a:xfrm>
            <a:off x="2699429" y="3789040"/>
            <a:ext cx="3744779" cy="1714482"/>
          </a:xfrm>
          <a:prstGeom prst="roundRect">
            <a:avLst>
              <a:gd name="adj" fmla="val 146"/>
            </a:avLst>
          </a:prstGeom>
          <a:noFill/>
          <a:ln w="381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ko-KR" altLang="en-US" sz="1600" b="1" dirty="0">
              <a:solidFill>
                <a:schemeClr val="bg1"/>
              </a:solidFill>
              <a:latin typeface="+mn-ea"/>
              <a:cs typeface="Segoe UI" panose="020B0502040204020203" pitchFamily="34" charset="0"/>
            </a:endParaRPr>
          </a:p>
        </p:txBody>
      </p:sp>
      <p:sp>
        <p:nvSpPr>
          <p:cNvPr id="9" name="모서리가 둥근 직사각형 10">
            <a:extLst>
              <a:ext uri="{FF2B5EF4-FFF2-40B4-BE49-F238E27FC236}">
                <a16:creationId xmlns:a16="http://schemas.microsoft.com/office/drawing/2014/main" id="{CDDE28F7-46F1-48E5-9973-D1555858983C}"/>
              </a:ext>
            </a:extLst>
          </p:cNvPr>
          <p:cNvSpPr/>
          <p:nvPr/>
        </p:nvSpPr>
        <p:spPr>
          <a:xfrm>
            <a:off x="2699792" y="5733256"/>
            <a:ext cx="648072" cy="156404"/>
          </a:xfrm>
          <a:prstGeom prst="roundRect">
            <a:avLst>
              <a:gd name="adj" fmla="val 146"/>
            </a:avLst>
          </a:prstGeom>
          <a:noFill/>
          <a:ln w="381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ko-KR" altLang="en-US" sz="1600" b="1" dirty="0">
              <a:solidFill>
                <a:schemeClr val="bg1"/>
              </a:solidFill>
              <a:latin typeface="+mn-ea"/>
              <a:cs typeface="Segoe UI" panose="020B050204020402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8468BA-71D0-4934-8B59-CAED4ED9CD6B}"/>
              </a:ext>
            </a:extLst>
          </p:cNvPr>
          <p:cNvSpPr txBox="1"/>
          <p:nvPr/>
        </p:nvSpPr>
        <p:spPr>
          <a:xfrm>
            <a:off x="467544" y="3861048"/>
            <a:ext cx="1944216" cy="792088"/>
          </a:xfrm>
          <a:prstGeom prst="rect">
            <a:avLst/>
          </a:prstGeom>
          <a:solidFill>
            <a:schemeClr val="tx1"/>
          </a:solidFill>
          <a:ln w="381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000" b="1">
                <a:solidFill>
                  <a:schemeClr val="bg1"/>
                </a:solidFill>
                <a:latin typeface="+mn-ea"/>
                <a:cs typeface="Segoe UI" panose="020B0502040204020203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/>
            <a:r>
              <a:rPr lang="ko-KR" altLang="en-US" sz="1400" b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학생정보</a:t>
            </a:r>
            <a:r>
              <a:rPr lang="ko-KR" altLang="en-US" sz="1400" b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입력 후</a:t>
            </a:r>
            <a:endParaRPr lang="en-US" altLang="ko-KR" sz="1400" b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ko-KR" altLang="en-US" sz="1400" b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등록하기 클릭</a:t>
            </a:r>
            <a:endParaRPr lang="en-US" altLang="ko-KR" sz="1400" b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2000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2430"/>
            <a:ext cx="9146419" cy="593557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온라인 </a:t>
            </a:r>
            <a:r>
              <a:rPr lang="ko-KR" altLang="en-US" dirty="0" err="1"/>
              <a:t>과제전</a:t>
            </a:r>
            <a:r>
              <a:rPr lang="ko-KR" altLang="en-US" dirty="0"/>
              <a:t> 작품 업로드 방법</a:t>
            </a:r>
            <a:r>
              <a:rPr lang="en-US" altLang="ko-KR" dirty="0"/>
              <a:t>(</a:t>
            </a:r>
            <a:r>
              <a:rPr lang="ko-KR" altLang="en-US" dirty="0"/>
              <a:t>학생용</a:t>
            </a:r>
            <a:r>
              <a:rPr lang="en-US" altLang="ko-KR" dirty="0"/>
              <a:t>)</a:t>
            </a:r>
            <a:endParaRPr lang="ko-KR" altLang="en-US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11" name="모서리가 둥근 직사각형 10">
            <a:extLst>
              <a:ext uri="{FF2B5EF4-FFF2-40B4-BE49-F238E27FC236}">
                <a16:creationId xmlns:a16="http://schemas.microsoft.com/office/drawing/2014/main" id="{F24A8CBF-776B-47A4-8633-504229C16F0E}"/>
              </a:ext>
            </a:extLst>
          </p:cNvPr>
          <p:cNvSpPr/>
          <p:nvPr/>
        </p:nvSpPr>
        <p:spPr>
          <a:xfrm>
            <a:off x="2699792" y="5117937"/>
            <a:ext cx="3744416" cy="471303"/>
          </a:xfrm>
          <a:prstGeom prst="roundRect">
            <a:avLst>
              <a:gd name="adj" fmla="val 146"/>
            </a:avLst>
          </a:prstGeom>
          <a:noFill/>
          <a:ln w="381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ko-KR" altLang="en-US" sz="1600" b="1" dirty="0">
              <a:solidFill>
                <a:schemeClr val="bg1"/>
              </a:solidFill>
              <a:latin typeface="+mn-ea"/>
              <a:cs typeface="Segoe UI" panose="020B0502040204020203" pitchFamily="34" charset="0"/>
            </a:endParaRPr>
          </a:p>
        </p:txBody>
      </p:sp>
      <p:sp>
        <p:nvSpPr>
          <p:cNvPr id="9" name="모서리가 둥근 직사각형 10">
            <a:extLst>
              <a:ext uri="{FF2B5EF4-FFF2-40B4-BE49-F238E27FC236}">
                <a16:creationId xmlns:a16="http://schemas.microsoft.com/office/drawing/2014/main" id="{CDDE28F7-46F1-48E5-9973-D1555858983C}"/>
              </a:ext>
            </a:extLst>
          </p:cNvPr>
          <p:cNvSpPr/>
          <p:nvPr/>
        </p:nvSpPr>
        <p:spPr>
          <a:xfrm>
            <a:off x="2771800" y="5647538"/>
            <a:ext cx="449831" cy="157726"/>
          </a:xfrm>
          <a:prstGeom prst="roundRect">
            <a:avLst>
              <a:gd name="adj" fmla="val 146"/>
            </a:avLst>
          </a:prstGeom>
          <a:noFill/>
          <a:ln w="381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ko-KR" altLang="en-US" sz="1600" b="1" dirty="0">
              <a:solidFill>
                <a:schemeClr val="bg1"/>
              </a:solidFill>
              <a:latin typeface="+mn-ea"/>
              <a:cs typeface="Segoe UI" panose="020B05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006DEB-3917-493F-880D-64654CEC4B2E}"/>
              </a:ext>
            </a:extLst>
          </p:cNvPr>
          <p:cNvSpPr txBox="1"/>
          <p:nvPr/>
        </p:nvSpPr>
        <p:spPr>
          <a:xfrm>
            <a:off x="1763688" y="5954175"/>
            <a:ext cx="6768752" cy="683146"/>
          </a:xfrm>
          <a:prstGeom prst="rect">
            <a:avLst/>
          </a:prstGeom>
          <a:solidFill>
            <a:schemeClr val="tx1"/>
          </a:solidFill>
          <a:ln w="381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000" b="1">
                <a:solidFill>
                  <a:schemeClr val="bg1"/>
                </a:solidFill>
                <a:latin typeface="+mn-ea"/>
                <a:cs typeface="Segoe UI" panose="020B0502040204020203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ko-KR" sz="1400" dirty="0" smtClean="0">
                <a:solidFill>
                  <a:srgbClr val="FFFF00"/>
                </a:solidFill>
              </a:rPr>
              <a:t>※ </a:t>
            </a:r>
            <a:r>
              <a:rPr lang="ko-KR" altLang="en-US" sz="1400" dirty="0" smtClean="0">
                <a:solidFill>
                  <a:srgbClr val="FFFF00"/>
                </a:solidFill>
              </a:rPr>
              <a:t>유의사항</a:t>
            </a:r>
            <a:endParaRPr lang="en-US" altLang="ko-KR" sz="1400" dirty="0" smtClean="0">
              <a:solidFill>
                <a:srgbClr val="FFFF00"/>
              </a:solidFill>
            </a:endParaRPr>
          </a:p>
          <a:p>
            <a:pPr>
              <a:lnSpc>
                <a:spcPct val="100000"/>
              </a:lnSpc>
            </a:pPr>
            <a:r>
              <a:rPr lang="ko-KR" altLang="en-US" sz="1400" dirty="0" smtClean="0">
                <a:solidFill>
                  <a:srgbClr val="FFFF00"/>
                </a:solidFill>
              </a:rPr>
              <a:t>→ </a:t>
            </a:r>
            <a:r>
              <a:rPr lang="ko-KR" altLang="en-US" sz="1400" dirty="0" err="1" smtClean="0">
                <a:solidFill>
                  <a:srgbClr val="FFFF00"/>
                </a:solidFill>
              </a:rPr>
              <a:t>담당교과목</a:t>
            </a:r>
            <a:r>
              <a:rPr lang="ko-KR" altLang="en-US" sz="1400" dirty="0" smtClean="0">
                <a:solidFill>
                  <a:srgbClr val="FFFF00"/>
                </a:solidFill>
              </a:rPr>
              <a:t> 교수님께서 수강 등록 </a:t>
            </a:r>
            <a:r>
              <a:rPr lang="en-US" altLang="ko-KR" sz="1400" dirty="0" smtClean="0">
                <a:solidFill>
                  <a:srgbClr val="FFFF00"/>
                </a:solidFill>
              </a:rPr>
              <a:t>&lt;</a:t>
            </a:r>
            <a:r>
              <a:rPr lang="ko-KR" altLang="en-US" sz="1400" dirty="0" smtClean="0">
                <a:solidFill>
                  <a:srgbClr val="FFFF00"/>
                </a:solidFill>
              </a:rPr>
              <a:t>허가</a:t>
            </a:r>
            <a:r>
              <a:rPr lang="en-US" altLang="ko-KR" sz="1400" dirty="0" smtClean="0">
                <a:solidFill>
                  <a:srgbClr val="FFFF00"/>
                </a:solidFill>
              </a:rPr>
              <a:t>&gt;</a:t>
            </a:r>
            <a:r>
              <a:rPr lang="ko-KR" altLang="en-US" sz="1400" dirty="0" smtClean="0">
                <a:solidFill>
                  <a:srgbClr val="FFFF00"/>
                </a:solidFill>
              </a:rPr>
              <a:t>를 </a:t>
            </a:r>
            <a:r>
              <a:rPr lang="ko-KR" altLang="en-US" sz="1400" dirty="0" err="1" smtClean="0">
                <a:solidFill>
                  <a:srgbClr val="FFFF00"/>
                </a:solidFill>
              </a:rPr>
              <a:t>해주셔야지만</a:t>
            </a:r>
            <a:r>
              <a:rPr lang="ko-KR" altLang="en-US" sz="1400" dirty="0" smtClean="0">
                <a:solidFill>
                  <a:srgbClr val="FFFF00"/>
                </a:solidFill>
              </a:rPr>
              <a:t> 로그인 가능</a:t>
            </a:r>
            <a:endParaRPr lang="ko-KR" altLang="en-US" sz="1400" dirty="0">
              <a:solidFill>
                <a:srgbClr val="FFFF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8468BA-71D0-4934-8B59-CAED4ED9CD6B}"/>
              </a:ext>
            </a:extLst>
          </p:cNvPr>
          <p:cNvSpPr txBox="1"/>
          <p:nvPr/>
        </p:nvSpPr>
        <p:spPr>
          <a:xfrm>
            <a:off x="467544" y="4653136"/>
            <a:ext cx="1944216" cy="936104"/>
          </a:xfrm>
          <a:prstGeom prst="rect">
            <a:avLst/>
          </a:prstGeom>
          <a:solidFill>
            <a:schemeClr val="tx1"/>
          </a:solidFill>
          <a:ln w="381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000" b="1">
                <a:solidFill>
                  <a:schemeClr val="bg1"/>
                </a:solidFill>
                <a:latin typeface="+mn-ea"/>
                <a:cs typeface="Segoe UI" panose="020B0502040204020203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/>
            <a:r>
              <a:rPr lang="ko-KR" altLang="en-US" sz="1400" b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로그인 정보 입력 후</a:t>
            </a:r>
            <a:endParaRPr lang="en-US" altLang="ko-KR" sz="1400" b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ko-KR" altLang="en-US" sz="1400" b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로그인 버튼 클릭</a:t>
            </a:r>
            <a:endParaRPr lang="en-US" altLang="ko-KR" sz="1400" b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69895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64704"/>
            <a:ext cx="9147600" cy="6152158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온라인 </a:t>
            </a:r>
            <a:r>
              <a:rPr lang="ko-KR" altLang="en-US" dirty="0" err="1"/>
              <a:t>과제전</a:t>
            </a:r>
            <a:r>
              <a:rPr lang="ko-KR" altLang="en-US" dirty="0"/>
              <a:t> 작품 업로드 방법</a:t>
            </a:r>
            <a:r>
              <a:rPr lang="en-US" altLang="ko-KR" dirty="0"/>
              <a:t>(</a:t>
            </a:r>
            <a:r>
              <a:rPr lang="ko-KR" altLang="en-US" dirty="0"/>
              <a:t>학생용</a:t>
            </a:r>
            <a:r>
              <a:rPr lang="en-US" altLang="ko-KR" dirty="0"/>
              <a:t>)</a:t>
            </a:r>
            <a:endParaRPr lang="ko-KR" altLang="en-US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11" name="모서리가 둥근 직사각형 10">
            <a:extLst>
              <a:ext uri="{FF2B5EF4-FFF2-40B4-BE49-F238E27FC236}">
                <a16:creationId xmlns:a16="http://schemas.microsoft.com/office/drawing/2014/main" id="{F24A8CBF-776B-47A4-8633-504229C16F0E}"/>
              </a:ext>
            </a:extLst>
          </p:cNvPr>
          <p:cNvSpPr/>
          <p:nvPr/>
        </p:nvSpPr>
        <p:spPr>
          <a:xfrm>
            <a:off x="2411760" y="3861048"/>
            <a:ext cx="1320379" cy="258831"/>
          </a:xfrm>
          <a:prstGeom prst="roundRect">
            <a:avLst>
              <a:gd name="adj" fmla="val 146"/>
            </a:avLst>
          </a:prstGeom>
          <a:noFill/>
          <a:ln w="381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ko-KR" altLang="en-US" sz="1600" b="1" dirty="0">
              <a:solidFill>
                <a:schemeClr val="bg1"/>
              </a:solidFill>
              <a:latin typeface="+mn-ea"/>
              <a:cs typeface="Segoe UI" panose="020B050204020402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1E8D30-6626-4C51-84D2-A5F11C094C15}"/>
              </a:ext>
            </a:extLst>
          </p:cNvPr>
          <p:cNvSpPr txBox="1"/>
          <p:nvPr/>
        </p:nvSpPr>
        <p:spPr>
          <a:xfrm>
            <a:off x="119780" y="3101154"/>
            <a:ext cx="2219972" cy="1119933"/>
          </a:xfrm>
          <a:prstGeom prst="rect">
            <a:avLst/>
          </a:prstGeom>
          <a:solidFill>
            <a:schemeClr val="tx1"/>
          </a:solidFill>
          <a:ln w="381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000" b="1">
                <a:solidFill>
                  <a:schemeClr val="bg1"/>
                </a:solidFill>
                <a:latin typeface="+mn-ea"/>
                <a:cs typeface="Segoe UI" panose="020B0502040204020203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lnSpc>
                <a:spcPct val="100000"/>
              </a:lnSpc>
            </a:pPr>
            <a:r>
              <a:rPr lang="ko-KR" altLang="en-US" sz="1400" b="0" dirty="0" smtClean="0"/>
              <a:t>온라인 </a:t>
            </a:r>
            <a:r>
              <a:rPr lang="ko-KR" altLang="en-US" sz="1400" b="0" dirty="0" err="1" smtClean="0"/>
              <a:t>과제전시회</a:t>
            </a:r>
            <a:r>
              <a:rPr lang="ko-KR" altLang="en-US" sz="1400" b="0" dirty="0" smtClean="0"/>
              <a:t> 작품 제출 클릭</a:t>
            </a:r>
            <a:endParaRPr lang="en-US" altLang="ko-KR" sz="1400" b="0" dirty="0"/>
          </a:p>
        </p:txBody>
      </p:sp>
    </p:spTree>
    <p:extLst>
      <p:ext uri="{BB962C8B-B14F-4D97-AF65-F5344CB8AC3E}">
        <p14:creationId xmlns:p14="http://schemas.microsoft.com/office/powerpoint/2010/main" val="3740952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3" y="764703"/>
            <a:ext cx="9147600" cy="6110847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온라인 </a:t>
            </a:r>
            <a:r>
              <a:rPr lang="ko-KR" altLang="en-US" dirty="0" err="1"/>
              <a:t>과제전</a:t>
            </a:r>
            <a:r>
              <a:rPr lang="ko-KR" altLang="en-US" dirty="0"/>
              <a:t> 작품 업로드 방법</a:t>
            </a:r>
            <a:r>
              <a:rPr lang="en-US" altLang="ko-KR" dirty="0"/>
              <a:t>(</a:t>
            </a:r>
            <a:r>
              <a:rPr lang="ko-KR" altLang="en-US" dirty="0"/>
              <a:t>학생용</a:t>
            </a:r>
            <a:r>
              <a:rPr lang="en-US" altLang="ko-KR" dirty="0"/>
              <a:t>)</a:t>
            </a:r>
            <a:endParaRPr lang="ko-KR" altLang="en-US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10" name="모서리가 둥근 직사각형 10">
            <a:extLst>
              <a:ext uri="{FF2B5EF4-FFF2-40B4-BE49-F238E27FC236}">
                <a16:creationId xmlns:a16="http://schemas.microsoft.com/office/drawing/2014/main" id="{37A713BB-D01C-487B-813E-D46704F38E86}"/>
              </a:ext>
            </a:extLst>
          </p:cNvPr>
          <p:cNvSpPr/>
          <p:nvPr/>
        </p:nvSpPr>
        <p:spPr>
          <a:xfrm>
            <a:off x="5359179" y="2952741"/>
            <a:ext cx="585882" cy="185934"/>
          </a:xfrm>
          <a:prstGeom prst="roundRect">
            <a:avLst>
              <a:gd name="adj" fmla="val 146"/>
            </a:avLst>
          </a:prstGeom>
          <a:noFill/>
          <a:ln w="381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ko-KR" altLang="en-US" sz="1600" b="1" dirty="0">
              <a:solidFill>
                <a:schemeClr val="bg1"/>
              </a:solidFill>
              <a:latin typeface="+mn-ea"/>
              <a:cs typeface="Segoe UI" panose="020B0502040204020203" pitchFamily="34" charset="0"/>
            </a:endParaRPr>
          </a:p>
        </p:txBody>
      </p:sp>
      <p:sp>
        <p:nvSpPr>
          <p:cNvPr id="12" name="모서리가 둥근 직사각형 10">
            <a:extLst>
              <a:ext uri="{FF2B5EF4-FFF2-40B4-BE49-F238E27FC236}">
                <a16:creationId xmlns:a16="http://schemas.microsoft.com/office/drawing/2014/main" id="{FEFF88E5-B8A9-4165-B2F2-BA54B64C2758}"/>
              </a:ext>
            </a:extLst>
          </p:cNvPr>
          <p:cNvSpPr/>
          <p:nvPr/>
        </p:nvSpPr>
        <p:spPr>
          <a:xfrm>
            <a:off x="7020272" y="2934267"/>
            <a:ext cx="786819" cy="196862"/>
          </a:xfrm>
          <a:prstGeom prst="roundRect">
            <a:avLst>
              <a:gd name="adj" fmla="val 146"/>
            </a:avLst>
          </a:prstGeom>
          <a:noFill/>
          <a:ln w="381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ko-KR" altLang="en-US" sz="1600" b="1" dirty="0">
              <a:solidFill>
                <a:schemeClr val="bg1"/>
              </a:solidFill>
              <a:latin typeface="+mn-ea"/>
              <a:cs typeface="Segoe UI" panose="020B05020402040202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E1E8D30-6626-4C51-84D2-A5F11C094C15}"/>
              </a:ext>
            </a:extLst>
          </p:cNvPr>
          <p:cNvSpPr txBox="1"/>
          <p:nvPr/>
        </p:nvSpPr>
        <p:spPr>
          <a:xfrm>
            <a:off x="2051720" y="2607478"/>
            <a:ext cx="2376264" cy="821522"/>
          </a:xfrm>
          <a:prstGeom prst="rect">
            <a:avLst/>
          </a:prstGeom>
          <a:solidFill>
            <a:schemeClr val="tx1"/>
          </a:solidFill>
          <a:ln w="381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000" b="1">
                <a:solidFill>
                  <a:schemeClr val="bg1"/>
                </a:solidFill>
                <a:latin typeface="+mn-ea"/>
                <a:cs typeface="Segoe UI" panose="020B0502040204020203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ko-KR" sz="1400" b="0" dirty="0" smtClean="0"/>
              <a:t>1</a:t>
            </a:r>
            <a:r>
              <a:rPr lang="en-US" altLang="ko-KR" sz="1400" b="0" dirty="0" smtClean="0"/>
              <a:t>. [</a:t>
            </a:r>
            <a:r>
              <a:rPr lang="ko-KR" altLang="en-US" sz="1400" b="0" dirty="0" smtClean="0"/>
              <a:t>파일 선택</a:t>
            </a:r>
            <a:r>
              <a:rPr lang="en-US" altLang="ko-KR" sz="1400" b="0" dirty="0" smtClean="0"/>
              <a:t>]</a:t>
            </a:r>
            <a:r>
              <a:rPr lang="ko-KR" altLang="en-US" sz="1400" b="0" dirty="0" smtClean="0"/>
              <a:t> </a:t>
            </a:r>
            <a:r>
              <a:rPr lang="ko-KR" altLang="en-US" sz="1400" b="0" dirty="0" smtClean="0"/>
              <a:t>클릭</a:t>
            </a:r>
            <a:endParaRPr lang="en-US" altLang="ko-KR" sz="1400" b="0" dirty="0" smtClean="0"/>
          </a:p>
          <a:p>
            <a:pPr>
              <a:lnSpc>
                <a:spcPct val="100000"/>
              </a:lnSpc>
            </a:pPr>
            <a:r>
              <a:rPr lang="en-US" altLang="ko-KR" sz="1400" b="0" dirty="0" smtClean="0"/>
              <a:t>2</a:t>
            </a:r>
            <a:r>
              <a:rPr lang="en-US" altLang="ko-KR" sz="1400" b="0" dirty="0" smtClean="0"/>
              <a:t>. </a:t>
            </a:r>
            <a:r>
              <a:rPr lang="ko-KR" altLang="en-US" sz="1400" b="0" dirty="0" smtClean="0"/>
              <a:t>업로드 </a:t>
            </a:r>
            <a:r>
              <a:rPr lang="ko-KR" altLang="en-US" sz="1400" b="0" dirty="0" smtClean="0"/>
              <a:t>할 </a:t>
            </a:r>
            <a:r>
              <a:rPr lang="ko-KR" altLang="en-US" sz="1400" b="0" dirty="0" smtClean="0"/>
              <a:t>과제물 </a:t>
            </a:r>
            <a:r>
              <a:rPr lang="ko-KR" altLang="en-US" sz="1400" b="0" dirty="0" smtClean="0"/>
              <a:t>선택</a:t>
            </a:r>
            <a:endParaRPr lang="en-US" altLang="ko-KR" sz="1400" b="0" dirty="0" smtClean="0"/>
          </a:p>
          <a:p>
            <a:pPr>
              <a:lnSpc>
                <a:spcPct val="100000"/>
              </a:lnSpc>
            </a:pPr>
            <a:r>
              <a:rPr lang="en-US" altLang="ko-KR" sz="1400" b="0" dirty="0" smtClean="0"/>
              <a:t>3</a:t>
            </a:r>
            <a:r>
              <a:rPr lang="en-US" altLang="ko-KR" sz="1400" b="0" dirty="0" smtClean="0"/>
              <a:t>. [</a:t>
            </a:r>
            <a:r>
              <a:rPr lang="ko-KR" altLang="en-US" sz="1400" b="0" dirty="0" smtClean="0"/>
              <a:t>업로드</a:t>
            </a:r>
            <a:r>
              <a:rPr lang="en-US" altLang="ko-KR" sz="1400" b="0" dirty="0" smtClean="0"/>
              <a:t>]</a:t>
            </a:r>
            <a:r>
              <a:rPr lang="ko-KR" altLang="en-US" sz="1400" b="0" dirty="0" smtClean="0"/>
              <a:t> </a:t>
            </a:r>
            <a:r>
              <a:rPr lang="ko-KR" altLang="en-US" sz="1400" b="0" dirty="0" smtClean="0"/>
              <a:t>버튼 클릭</a:t>
            </a:r>
            <a:endParaRPr lang="en-US" altLang="ko-KR" sz="1400" b="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02E7C21-CDA1-4674-B943-C4C6D6E0737E}"/>
              </a:ext>
            </a:extLst>
          </p:cNvPr>
          <p:cNvSpPr txBox="1"/>
          <p:nvPr/>
        </p:nvSpPr>
        <p:spPr>
          <a:xfrm>
            <a:off x="2555776" y="5661248"/>
            <a:ext cx="2996590" cy="1008112"/>
          </a:xfrm>
          <a:prstGeom prst="rect">
            <a:avLst/>
          </a:prstGeom>
          <a:solidFill>
            <a:schemeClr val="tx1"/>
          </a:solidFill>
          <a:ln w="381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000" b="1">
                <a:solidFill>
                  <a:schemeClr val="bg1"/>
                </a:solidFill>
                <a:latin typeface="+mn-ea"/>
                <a:cs typeface="Segoe UI" panose="020B0502040204020203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ko-KR" sz="1400" dirty="0" smtClean="0">
                <a:solidFill>
                  <a:srgbClr val="FFFF00"/>
                </a:solidFill>
              </a:rPr>
              <a:t>※ </a:t>
            </a:r>
            <a:r>
              <a:rPr lang="ko-KR" altLang="en-US" sz="1400" dirty="0" smtClean="0">
                <a:solidFill>
                  <a:srgbClr val="FFFF00"/>
                </a:solidFill>
              </a:rPr>
              <a:t>게임 실행파일 및 동영상 등은 웹하드 링크 추출을 통해 </a:t>
            </a:r>
            <a:r>
              <a:rPr lang="ko-KR" altLang="en-US" sz="1400" dirty="0">
                <a:solidFill>
                  <a:srgbClr val="FFFF00"/>
                </a:solidFill>
              </a:rPr>
              <a:t>참조 주소에 등록</a:t>
            </a:r>
            <a:endParaRPr lang="en-US" altLang="ko-KR" sz="1400" dirty="0">
              <a:solidFill>
                <a:srgbClr val="FFFF00"/>
              </a:solidFill>
            </a:endParaRPr>
          </a:p>
        </p:txBody>
      </p:sp>
      <p:sp>
        <p:nvSpPr>
          <p:cNvPr id="17" name="모서리가 둥근 직사각형 10">
            <a:extLst>
              <a:ext uri="{FF2B5EF4-FFF2-40B4-BE49-F238E27FC236}">
                <a16:creationId xmlns:a16="http://schemas.microsoft.com/office/drawing/2014/main" id="{37A713BB-D01C-487B-813E-D46704F38E86}"/>
              </a:ext>
            </a:extLst>
          </p:cNvPr>
          <p:cNvSpPr/>
          <p:nvPr/>
        </p:nvSpPr>
        <p:spPr>
          <a:xfrm>
            <a:off x="5652120" y="5949279"/>
            <a:ext cx="3312368" cy="378822"/>
          </a:xfrm>
          <a:prstGeom prst="roundRect">
            <a:avLst>
              <a:gd name="adj" fmla="val 146"/>
            </a:avLst>
          </a:prstGeom>
          <a:noFill/>
          <a:ln w="381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ko-KR" altLang="en-US" sz="1600" b="1" dirty="0">
              <a:solidFill>
                <a:schemeClr val="bg1"/>
              </a:solidFill>
              <a:latin typeface="+mn-ea"/>
              <a:cs typeface="Segoe UI" panose="020B0502040204020203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E1E8D30-6626-4C51-84D2-A5F11C094C15}"/>
              </a:ext>
            </a:extLst>
          </p:cNvPr>
          <p:cNvSpPr txBox="1"/>
          <p:nvPr/>
        </p:nvSpPr>
        <p:spPr>
          <a:xfrm>
            <a:off x="2252044" y="3579587"/>
            <a:ext cx="2170826" cy="1145558"/>
          </a:xfrm>
          <a:prstGeom prst="rect">
            <a:avLst/>
          </a:prstGeom>
          <a:solidFill>
            <a:schemeClr val="tx1"/>
          </a:solidFill>
          <a:ln w="381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000" b="1">
                <a:solidFill>
                  <a:schemeClr val="bg1"/>
                </a:solidFill>
                <a:latin typeface="+mn-ea"/>
                <a:cs typeface="Segoe UI" panose="020B0502040204020203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lnSpc>
                <a:spcPct val="100000"/>
              </a:lnSpc>
            </a:pPr>
            <a:r>
              <a:rPr lang="ko-KR" altLang="en-US" sz="1400" u="sng" dirty="0" smtClean="0">
                <a:solidFill>
                  <a:srgbClr val="0000FF"/>
                </a:solidFill>
              </a:rPr>
              <a:t>★</a:t>
            </a:r>
            <a:r>
              <a:rPr lang="en-US" altLang="ko-KR" sz="1400" u="sng" dirty="0" smtClean="0">
                <a:solidFill>
                  <a:srgbClr val="0000FF"/>
                </a:solidFill>
              </a:rPr>
              <a:t>PDF</a:t>
            </a:r>
            <a:r>
              <a:rPr lang="ko-KR" altLang="en-US" sz="1400" u="sng" dirty="0">
                <a:solidFill>
                  <a:srgbClr val="0000FF"/>
                </a:solidFill>
              </a:rPr>
              <a:t>파일인 </a:t>
            </a:r>
            <a:r>
              <a:rPr lang="ko-KR" altLang="en-US" sz="1400" u="sng" dirty="0" smtClean="0">
                <a:solidFill>
                  <a:srgbClr val="0000FF"/>
                </a:solidFill>
              </a:rPr>
              <a:t>경우★</a:t>
            </a:r>
            <a:endParaRPr lang="en-US" altLang="ko-KR" sz="1400" u="sng" dirty="0" smtClean="0">
              <a:solidFill>
                <a:srgbClr val="0000FF"/>
              </a:solidFill>
            </a:endParaRPr>
          </a:p>
          <a:p>
            <a:pPr>
              <a:lnSpc>
                <a:spcPct val="100000"/>
              </a:lnSpc>
            </a:pPr>
            <a:endParaRPr lang="en-US" altLang="ko-KR" sz="1400" b="0" dirty="0" smtClean="0"/>
          </a:p>
          <a:p>
            <a:pPr>
              <a:lnSpc>
                <a:spcPct val="100000"/>
              </a:lnSpc>
            </a:pPr>
            <a:r>
              <a:rPr lang="ko-KR" altLang="en-US" sz="1400" b="0" dirty="0" smtClean="0"/>
              <a:t>다음 페이지에서 확인</a:t>
            </a:r>
            <a:endParaRPr lang="en-US" altLang="ko-KR" sz="1400" b="0" dirty="0"/>
          </a:p>
        </p:txBody>
      </p:sp>
      <p:sp>
        <p:nvSpPr>
          <p:cNvPr id="16" name="모서리가 둥근 직사각형 10">
            <a:extLst>
              <a:ext uri="{FF2B5EF4-FFF2-40B4-BE49-F238E27FC236}">
                <a16:creationId xmlns:a16="http://schemas.microsoft.com/office/drawing/2014/main" id="{37A713BB-D01C-487B-813E-D46704F38E86}"/>
              </a:ext>
            </a:extLst>
          </p:cNvPr>
          <p:cNvSpPr/>
          <p:nvPr/>
        </p:nvSpPr>
        <p:spPr>
          <a:xfrm>
            <a:off x="5445358" y="3218036"/>
            <a:ext cx="926841" cy="210964"/>
          </a:xfrm>
          <a:prstGeom prst="roundRect">
            <a:avLst>
              <a:gd name="adj" fmla="val 146"/>
            </a:avLst>
          </a:prstGeom>
          <a:noFill/>
          <a:ln w="38100">
            <a:solidFill>
              <a:srgbClr val="0000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ko-KR" altLang="en-US" sz="1600" b="1" dirty="0">
              <a:solidFill>
                <a:schemeClr val="bg1"/>
              </a:solidFill>
              <a:latin typeface="+mn-ea"/>
              <a:cs typeface="Segoe UI" panose="020B0502040204020203" pitchFamily="34" charset="0"/>
            </a:endParaRPr>
          </a:p>
        </p:txBody>
      </p:sp>
      <p:sp>
        <p:nvSpPr>
          <p:cNvPr id="18" name="모서리가 둥근 직사각형 10">
            <a:extLst>
              <a:ext uri="{FF2B5EF4-FFF2-40B4-BE49-F238E27FC236}">
                <a16:creationId xmlns:a16="http://schemas.microsoft.com/office/drawing/2014/main" id="{37A713BB-D01C-487B-813E-D46704F38E86}"/>
              </a:ext>
            </a:extLst>
          </p:cNvPr>
          <p:cNvSpPr/>
          <p:nvPr/>
        </p:nvSpPr>
        <p:spPr>
          <a:xfrm>
            <a:off x="5908778" y="3651595"/>
            <a:ext cx="2695670" cy="1001541"/>
          </a:xfrm>
          <a:prstGeom prst="roundRect">
            <a:avLst>
              <a:gd name="adj" fmla="val 146"/>
            </a:avLst>
          </a:prstGeom>
          <a:solidFill>
            <a:srgbClr val="FFC000"/>
          </a:solidFill>
          <a:ln w="381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ko-KR" altLang="en-US" sz="1600" b="1" dirty="0">
              <a:solidFill>
                <a:schemeClr val="bg1"/>
              </a:solidFill>
              <a:latin typeface="+mn-ea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6876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ChoA">
  <a:themeElements>
    <a:clrScheme name="가을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가을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24537</TotalTime>
  <Words>386</Words>
  <Application>Microsoft Office PowerPoint</Application>
  <PresentationFormat>화면 슬라이드 쇼(4:3)</PresentationFormat>
  <Paragraphs>62</Paragraphs>
  <Slides>15</Slides>
  <Notes>4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22" baseType="lpstr">
      <vt:lpstr>맑은 고딕</vt:lpstr>
      <vt:lpstr>휴먼매직체</vt:lpstr>
      <vt:lpstr>휴먼편지체</vt:lpstr>
      <vt:lpstr>Consolas</vt:lpstr>
      <vt:lpstr>Segoe UI</vt:lpstr>
      <vt:lpstr>Wingdings</vt:lpstr>
      <vt:lpstr>1_ChoA</vt:lpstr>
      <vt:lpstr>온라인 과제전 작품 업로드 방법(학생용)</vt:lpstr>
      <vt:lpstr>온라인 과제전 작품 업로드 방법(학생용)</vt:lpstr>
      <vt:lpstr>온라인 과제전 작품 업로드 방법(학생용)</vt:lpstr>
      <vt:lpstr>온라인 과제전 작품 업로드 방법(학생용)</vt:lpstr>
      <vt:lpstr>온라인 과제전 작품 업로드 방법(학생용)</vt:lpstr>
      <vt:lpstr>온라인 과제전 작품 업로드 방법(학생용)</vt:lpstr>
      <vt:lpstr>온라인 과제전 작품 업로드 방법(학생용)</vt:lpstr>
      <vt:lpstr>온라인 과제전 작품 업로드 방법(학생용)</vt:lpstr>
      <vt:lpstr>온라인 과제전 작품 업로드 방법(학생용)</vt:lpstr>
      <vt:lpstr>온라인 과제전 작품 업로드 방법(학생용)</vt:lpstr>
      <vt:lpstr>온라인 과제전 작품 업로드 방법(학생용)</vt:lpstr>
      <vt:lpstr>게임실행파일/동영상 웹하드 등록 및 링크 추출 방법</vt:lpstr>
      <vt:lpstr>게임실행파일/동영상 웹하드 등록 및 링크 추출 방법</vt:lpstr>
      <vt:lpstr>게임실행파일/동영상 웹하드 등록 및 링크 추출 방법</vt:lpstr>
      <vt:lpstr>게임실행파일/동영상 웹하드 등록 및 링크 추출 방법</vt:lpstr>
    </vt:vector>
  </TitlesOfParts>
  <Company>BREEZE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CHOA</dc:creator>
  <cp:lastModifiedBy>Hyeonju Shin</cp:lastModifiedBy>
  <cp:revision>5818</cp:revision>
  <dcterms:created xsi:type="dcterms:W3CDTF">2014-02-24T01:44:01Z</dcterms:created>
  <dcterms:modified xsi:type="dcterms:W3CDTF">2022-06-10T01:51:01Z</dcterms:modified>
</cp:coreProperties>
</file>